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Kollektif" charset="1" panose="020B0604020101010102"/>
      <p:regular r:id="rId27"/>
    </p:embeddedFont>
    <p:embeddedFont>
      <p:font typeface="Nunito" charset="1" panose="00000500000000000000"/>
      <p:regular r:id="rId28"/>
    </p:embeddedFont>
    <p:embeddedFont>
      <p:font typeface="Nunito Bold" charset="1" panose="000008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9FCF3"/>
        </a:solidFill>
      </p:bgPr>
    </p:bg>
    <p:spTree>
      <p:nvGrpSpPr>
        <p:cNvPr id="1" name=""/>
        <p:cNvGrpSpPr/>
        <p:nvPr/>
      </p:nvGrpSpPr>
      <p:grpSpPr>
        <a:xfrm>
          <a:off x="0" y="0"/>
          <a:ext cx="0" cy="0"/>
          <a:chOff x="0" y="0"/>
          <a:chExt cx="0" cy="0"/>
        </a:xfrm>
      </p:grpSpPr>
      <p:sp>
        <p:nvSpPr>
          <p:cNvPr name="Freeform 2" id="2"/>
          <p:cNvSpPr/>
          <p:nvPr/>
        </p:nvSpPr>
        <p:spPr>
          <a:xfrm flipH="false" flipV="false" rot="-1204608">
            <a:off x="-6279759" y="3735639"/>
            <a:ext cx="11505544" cy="11045322"/>
          </a:xfrm>
          <a:custGeom>
            <a:avLst/>
            <a:gdLst/>
            <a:ahLst/>
            <a:cxnLst/>
            <a:rect r="r" b="b" t="t" l="l"/>
            <a:pathLst>
              <a:path h="11045322" w="11505544">
                <a:moveTo>
                  <a:pt x="0" y="0"/>
                </a:moveTo>
                <a:lnTo>
                  <a:pt x="11505544" y="0"/>
                </a:lnTo>
                <a:lnTo>
                  <a:pt x="11505544" y="11045322"/>
                </a:lnTo>
                <a:lnTo>
                  <a:pt x="0" y="11045322"/>
                </a:lnTo>
                <a:lnTo>
                  <a:pt x="0" y="0"/>
                </a:lnTo>
                <a:close/>
              </a:path>
            </a:pathLst>
          </a:custGeom>
          <a:blipFill>
            <a:blip r:embed="rId2"/>
            <a:stretch>
              <a:fillRect l="0" t="0" r="0" b="0"/>
            </a:stretch>
          </a:blipFill>
        </p:spPr>
      </p:sp>
      <p:grpSp>
        <p:nvGrpSpPr>
          <p:cNvPr name="Group 3" id="3"/>
          <p:cNvGrpSpPr/>
          <p:nvPr/>
        </p:nvGrpSpPr>
        <p:grpSpPr>
          <a:xfrm rot="0">
            <a:off x="1028700" y="1028700"/>
            <a:ext cx="13218812" cy="6638919"/>
            <a:chOff x="0" y="0"/>
            <a:chExt cx="17625082" cy="8851892"/>
          </a:xfrm>
        </p:grpSpPr>
        <p:sp>
          <p:nvSpPr>
            <p:cNvPr name="TextBox 4" id="4"/>
            <p:cNvSpPr txBox="true"/>
            <p:nvPr/>
          </p:nvSpPr>
          <p:spPr>
            <a:xfrm rot="0">
              <a:off x="0" y="-9525"/>
              <a:ext cx="17625082" cy="7629525"/>
            </a:xfrm>
            <a:prstGeom prst="rect">
              <a:avLst/>
            </a:prstGeom>
          </p:spPr>
          <p:txBody>
            <a:bodyPr anchor="t" rtlCol="false" tIns="0" lIns="0" bIns="0" rIns="0">
              <a:spAutoFit/>
            </a:bodyPr>
            <a:lstStyle/>
            <a:p>
              <a:pPr algn="l">
                <a:lnSpc>
                  <a:spcPts val="15000"/>
                </a:lnSpc>
              </a:pPr>
              <a:r>
                <a:rPr lang="en-US" sz="12500">
                  <a:solidFill>
                    <a:srgbClr val="000000"/>
                  </a:solidFill>
                  <a:latin typeface="Kollektif"/>
                  <a:ea typeface="Kollektif"/>
                  <a:cs typeface="Kollektif"/>
                  <a:sym typeface="Kollektif"/>
                </a:rPr>
                <a:t>Skin Lesion Classification using ML Models</a:t>
              </a:r>
            </a:p>
          </p:txBody>
        </p:sp>
        <p:sp>
          <p:nvSpPr>
            <p:cNvPr name="TextBox 5" id="5"/>
            <p:cNvSpPr txBox="true"/>
            <p:nvPr/>
          </p:nvSpPr>
          <p:spPr>
            <a:xfrm rot="0">
              <a:off x="0" y="8185142"/>
              <a:ext cx="16473769" cy="666750"/>
            </a:xfrm>
            <a:prstGeom prst="rect">
              <a:avLst/>
            </a:prstGeom>
          </p:spPr>
          <p:txBody>
            <a:bodyPr anchor="t" rtlCol="false" tIns="0" lIns="0" bIns="0" rIns="0">
              <a:spAutoFit/>
            </a:bodyPr>
            <a:lstStyle/>
            <a:p>
              <a:pPr algn="l">
                <a:lnSpc>
                  <a:spcPts val="4200"/>
                </a:lnSpc>
              </a:pPr>
              <a:r>
                <a:rPr lang="en-US" sz="3000">
                  <a:solidFill>
                    <a:srgbClr val="000000"/>
                  </a:solidFill>
                  <a:latin typeface="Nunito"/>
                  <a:ea typeface="Nunito"/>
                  <a:cs typeface="Nunito"/>
                  <a:sym typeface="Nunito"/>
                </a:rPr>
                <a:t>FCV Mini-project</a:t>
              </a:r>
            </a:p>
          </p:txBody>
        </p:sp>
      </p:grpSp>
      <p:sp>
        <p:nvSpPr>
          <p:cNvPr name="TextBox 6" id="6"/>
          <p:cNvSpPr txBox="true"/>
          <p:nvPr/>
        </p:nvSpPr>
        <p:spPr>
          <a:xfrm rot="0">
            <a:off x="1028700" y="7887335"/>
            <a:ext cx="5743324" cy="1821815"/>
          </a:xfrm>
          <a:prstGeom prst="rect">
            <a:avLst/>
          </a:prstGeom>
        </p:spPr>
        <p:txBody>
          <a:bodyPr anchor="t" rtlCol="false" tIns="0" lIns="0" bIns="0" rIns="0">
            <a:spAutoFit/>
          </a:bodyPr>
          <a:lstStyle/>
          <a:p>
            <a:pPr algn="l">
              <a:lnSpc>
                <a:spcPts val="3639"/>
              </a:lnSpc>
            </a:pPr>
            <a:r>
              <a:rPr lang="en-US" sz="2799" b="true">
                <a:solidFill>
                  <a:srgbClr val="000000"/>
                </a:solidFill>
                <a:latin typeface="Nunito Bold"/>
                <a:ea typeface="Nunito Bold"/>
                <a:cs typeface="Nunito Bold"/>
                <a:sym typeface="Nunito Bold"/>
              </a:rPr>
              <a:t>Aditya Gosavi - 54 - 220962356</a:t>
            </a:r>
          </a:p>
          <a:p>
            <a:pPr algn="l">
              <a:lnSpc>
                <a:spcPts val="3639"/>
              </a:lnSpc>
            </a:pPr>
            <a:r>
              <a:rPr lang="en-US" sz="2799" b="true">
                <a:solidFill>
                  <a:srgbClr val="000000"/>
                </a:solidFill>
                <a:latin typeface="Nunito Bold"/>
                <a:ea typeface="Nunito Bold"/>
                <a:cs typeface="Nunito Bold"/>
                <a:sym typeface="Nunito Bold"/>
              </a:rPr>
              <a:t>Kavish Shah - 66 - 220962398</a:t>
            </a:r>
          </a:p>
          <a:p>
            <a:pPr algn="l">
              <a:lnSpc>
                <a:spcPts val="3639"/>
              </a:lnSpc>
            </a:pPr>
            <a:r>
              <a:rPr lang="en-US" sz="2799" b="true">
                <a:solidFill>
                  <a:srgbClr val="000000"/>
                </a:solidFill>
                <a:latin typeface="Nunito Bold"/>
                <a:ea typeface="Nunito Bold"/>
                <a:cs typeface="Nunito Bold"/>
                <a:sym typeface="Nunito Bold"/>
              </a:rPr>
              <a:t>Shaurya Gupta - 51 - 220962332</a:t>
            </a:r>
          </a:p>
          <a:p>
            <a:pPr algn="l">
              <a:lnSpc>
                <a:spcPts val="3639"/>
              </a:lnSpc>
            </a:pPr>
            <a:r>
              <a:rPr lang="en-US" sz="2799" b="true">
                <a:solidFill>
                  <a:srgbClr val="000000"/>
                </a:solidFill>
                <a:latin typeface="Nunito Bold"/>
                <a:ea typeface="Nunito Bold"/>
                <a:cs typeface="Nunito Bold"/>
                <a:sym typeface="Nunito Bold"/>
              </a:rPr>
              <a:t>Kabir Bhalodi - 71 - 220962424</a:t>
            </a:r>
          </a:p>
        </p:txBody>
      </p:sp>
      <p:sp>
        <p:nvSpPr>
          <p:cNvPr name="Freeform 7" id="7"/>
          <p:cNvSpPr/>
          <p:nvPr/>
        </p:nvSpPr>
        <p:spPr>
          <a:xfrm flipH="false" flipV="false" rot="10586968">
            <a:off x="11819638" y="-1345640"/>
            <a:ext cx="12471866" cy="11972991"/>
          </a:xfrm>
          <a:custGeom>
            <a:avLst/>
            <a:gdLst/>
            <a:ahLst/>
            <a:cxnLst/>
            <a:rect r="r" b="b" t="t" l="l"/>
            <a:pathLst>
              <a:path h="11972991" w="12471866">
                <a:moveTo>
                  <a:pt x="0" y="0"/>
                </a:moveTo>
                <a:lnTo>
                  <a:pt x="12471866" y="0"/>
                </a:lnTo>
                <a:lnTo>
                  <a:pt x="12471866" y="11972992"/>
                </a:lnTo>
                <a:lnTo>
                  <a:pt x="0" y="11972992"/>
                </a:lnTo>
                <a:lnTo>
                  <a:pt x="0" y="0"/>
                </a:lnTo>
                <a:close/>
              </a:path>
            </a:pathLst>
          </a:custGeom>
          <a:blipFill>
            <a:blip r:embed="rId2"/>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9FCF3"/>
        </a:solidFill>
      </p:bgPr>
    </p:bg>
    <p:spTree>
      <p:nvGrpSpPr>
        <p:cNvPr id="1" name=""/>
        <p:cNvGrpSpPr/>
        <p:nvPr/>
      </p:nvGrpSpPr>
      <p:grpSpPr>
        <a:xfrm>
          <a:off x="0" y="0"/>
          <a:ext cx="0" cy="0"/>
          <a:chOff x="0" y="0"/>
          <a:chExt cx="0" cy="0"/>
        </a:xfrm>
      </p:grpSpPr>
      <p:grpSp>
        <p:nvGrpSpPr>
          <p:cNvPr name="Group 2" id="2"/>
          <p:cNvGrpSpPr/>
          <p:nvPr/>
        </p:nvGrpSpPr>
        <p:grpSpPr>
          <a:xfrm rot="0">
            <a:off x="1028700" y="3247148"/>
            <a:ext cx="5246370" cy="6364986"/>
            <a:chOff x="0" y="0"/>
            <a:chExt cx="812800" cy="986103"/>
          </a:xfrm>
        </p:grpSpPr>
        <p:sp>
          <p:nvSpPr>
            <p:cNvPr name="Freeform 3" id="3"/>
            <p:cNvSpPr/>
            <p:nvPr/>
          </p:nvSpPr>
          <p:spPr>
            <a:xfrm flipH="false" flipV="false" rot="0">
              <a:off x="0" y="0"/>
              <a:ext cx="812800" cy="986103"/>
            </a:xfrm>
            <a:custGeom>
              <a:avLst/>
              <a:gdLst/>
              <a:ahLst/>
              <a:cxnLst/>
              <a:rect r="r" b="b" t="t" l="l"/>
              <a:pathLst>
                <a:path h="986103" w="812800">
                  <a:moveTo>
                    <a:pt x="0" y="0"/>
                  </a:moveTo>
                  <a:lnTo>
                    <a:pt x="812800" y="0"/>
                  </a:lnTo>
                  <a:lnTo>
                    <a:pt x="812800" y="986103"/>
                  </a:lnTo>
                  <a:lnTo>
                    <a:pt x="0" y="986103"/>
                  </a:lnTo>
                  <a:close/>
                </a:path>
              </a:pathLst>
            </a:custGeom>
            <a:solidFill>
              <a:srgbClr val="EDC2C2"/>
            </a:solidFill>
          </p:spPr>
        </p:sp>
        <p:sp>
          <p:nvSpPr>
            <p:cNvPr name="TextBox 4" id="4"/>
            <p:cNvSpPr txBox="true"/>
            <p:nvPr/>
          </p:nvSpPr>
          <p:spPr>
            <a:xfrm>
              <a:off x="0" y="-66675"/>
              <a:ext cx="812800" cy="1052778"/>
            </a:xfrm>
            <a:prstGeom prst="rect">
              <a:avLst/>
            </a:prstGeom>
          </p:spPr>
          <p:txBody>
            <a:bodyPr anchor="ctr" rtlCol="false" tIns="254000" lIns="254000" bIns="254000" rIns="254000"/>
            <a:lstStyle/>
            <a:p>
              <a:pPr algn="ctr">
                <a:lnSpc>
                  <a:spcPts val="5599"/>
                </a:lnSpc>
              </a:pPr>
              <a:r>
                <a:rPr lang="en-US" sz="3999" b="true">
                  <a:solidFill>
                    <a:srgbClr val="000000"/>
                  </a:solidFill>
                  <a:latin typeface="Nunito Bold"/>
                  <a:ea typeface="Nunito Bold"/>
                  <a:cs typeface="Nunito Bold"/>
                  <a:sym typeface="Nunito Bold"/>
                </a:rPr>
                <a:t>Color features</a:t>
              </a:r>
            </a:p>
            <a:p>
              <a:pPr algn="ctr">
                <a:lnSpc>
                  <a:spcPts val="5179"/>
                </a:lnSpc>
              </a:pPr>
            </a:p>
            <a:p>
              <a:pPr algn="l" marL="518163" indent="-259082" lvl="1">
                <a:lnSpc>
                  <a:spcPts val="3360"/>
                </a:lnSpc>
                <a:buFont typeface="Arial"/>
                <a:buChar char="•"/>
              </a:pPr>
              <a:r>
                <a:rPr lang="en-US" sz="2400">
                  <a:solidFill>
                    <a:srgbClr val="000000"/>
                  </a:solidFill>
                  <a:latin typeface="Nunito"/>
                  <a:ea typeface="Nunito"/>
                  <a:cs typeface="Nunito"/>
                  <a:sym typeface="Nunito"/>
                </a:rPr>
                <a:t>The </a:t>
              </a:r>
              <a:r>
                <a:rPr lang="en-US" b="true" sz="2400">
                  <a:solidFill>
                    <a:srgbClr val="000000"/>
                  </a:solidFill>
                  <a:latin typeface="Nunito Bold"/>
                  <a:ea typeface="Nunito Bold"/>
                  <a:cs typeface="Nunito Bold"/>
                  <a:sym typeface="Nunito Bold"/>
                </a:rPr>
                <a:t>color histogram</a:t>
              </a:r>
              <a:r>
                <a:rPr lang="en-US" sz="2400">
                  <a:solidFill>
                    <a:srgbClr val="000000"/>
                  </a:solidFill>
                  <a:latin typeface="Nunito"/>
                  <a:ea typeface="Nunito"/>
                  <a:cs typeface="Nunito"/>
                  <a:sym typeface="Nunito"/>
                </a:rPr>
                <a:t> of each image is computed to capture the distribution of pixel intensities, which is important for identifying different lesion types based on color differences.</a:t>
              </a:r>
            </a:p>
          </p:txBody>
        </p:sp>
      </p:grpSp>
      <p:grpSp>
        <p:nvGrpSpPr>
          <p:cNvPr name="Group 5" id="5"/>
          <p:cNvGrpSpPr/>
          <p:nvPr/>
        </p:nvGrpSpPr>
        <p:grpSpPr>
          <a:xfrm rot="0">
            <a:off x="1028700" y="3247148"/>
            <a:ext cx="5246370" cy="6364986"/>
            <a:chOff x="0" y="0"/>
            <a:chExt cx="812800" cy="986103"/>
          </a:xfrm>
        </p:grpSpPr>
        <p:sp>
          <p:nvSpPr>
            <p:cNvPr name="Freeform 6" id="6"/>
            <p:cNvSpPr/>
            <p:nvPr/>
          </p:nvSpPr>
          <p:spPr>
            <a:xfrm flipH="false" flipV="false" rot="0">
              <a:off x="0" y="0"/>
              <a:ext cx="812800" cy="986103"/>
            </a:xfrm>
            <a:custGeom>
              <a:avLst/>
              <a:gdLst/>
              <a:ahLst/>
              <a:cxnLst/>
              <a:rect r="r" b="b" t="t" l="l"/>
              <a:pathLst>
                <a:path h="986103" w="812800">
                  <a:moveTo>
                    <a:pt x="0" y="0"/>
                  </a:moveTo>
                  <a:lnTo>
                    <a:pt x="812800" y="0"/>
                  </a:lnTo>
                  <a:lnTo>
                    <a:pt x="812800" y="986103"/>
                  </a:lnTo>
                  <a:lnTo>
                    <a:pt x="0" y="986103"/>
                  </a:lnTo>
                  <a:close/>
                </a:path>
              </a:pathLst>
            </a:custGeom>
            <a:solidFill>
              <a:srgbClr val="EDC2C2"/>
            </a:solidFill>
          </p:spPr>
        </p:sp>
        <p:sp>
          <p:nvSpPr>
            <p:cNvPr name="TextBox 7" id="7"/>
            <p:cNvSpPr txBox="true"/>
            <p:nvPr/>
          </p:nvSpPr>
          <p:spPr>
            <a:xfrm>
              <a:off x="0" y="-66675"/>
              <a:ext cx="812800" cy="1052778"/>
            </a:xfrm>
            <a:prstGeom prst="rect">
              <a:avLst/>
            </a:prstGeom>
          </p:spPr>
          <p:txBody>
            <a:bodyPr anchor="ctr" rtlCol="false" tIns="254000" lIns="254000" bIns="254000" rIns="254000"/>
            <a:lstStyle/>
            <a:p>
              <a:pPr algn="ctr">
                <a:lnSpc>
                  <a:spcPts val="5599"/>
                </a:lnSpc>
              </a:pPr>
            </a:p>
            <a:p>
              <a:pPr algn="ctr">
                <a:lnSpc>
                  <a:spcPts val="5599"/>
                </a:lnSpc>
              </a:pPr>
              <a:r>
                <a:rPr lang="en-US" sz="3999" b="true">
                  <a:solidFill>
                    <a:srgbClr val="000000"/>
                  </a:solidFill>
                  <a:latin typeface="Nunito Bold"/>
                  <a:ea typeface="Nunito Bold"/>
                  <a:cs typeface="Nunito Bold"/>
                  <a:sym typeface="Nunito Bold"/>
                </a:rPr>
                <a:t>Shape features</a:t>
              </a:r>
            </a:p>
            <a:p>
              <a:pPr algn="ctr">
                <a:lnSpc>
                  <a:spcPts val="5599"/>
                </a:lnSpc>
              </a:pPr>
            </a:p>
            <a:p>
              <a:pPr algn="l" marL="518163" indent="-259082" lvl="1">
                <a:lnSpc>
                  <a:spcPts val="3360"/>
                </a:lnSpc>
                <a:buFont typeface="Arial"/>
                <a:buChar char="•"/>
              </a:pPr>
              <a:r>
                <a:rPr lang="en-US" b="true" sz="2400">
                  <a:solidFill>
                    <a:srgbClr val="000000"/>
                  </a:solidFill>
                  <a:latin typeface="Nunito Bold"/>
                  <a:ea typeface="Nunito Bold"/>
                  <a:cs typeface="Nunito Bold"/>
                  <a:sym typeface="Nunito Bold"/>
                </a:rPr>
                <a:t>Hu Moments</a:t>
              </a:r>
              <a:r>
                <a:rPr lang="en-US" sz="2400">
                  <a:solidFill>
                    <a:srgbClr val="000000"/>
                  </a:solidFill>
                  <a:latin typeface="Nunito"/>
                  <a:ea typeface="Nunito"/>
                  <a:cs typeface="Nunito"/>
                  <a:sym typeface="Nunito"/>
                </a:rPr>
                <a:t> are used to capture the shape of the lesions, since they are invariant to image transformations such as scaling, rotation, and translation, making them robust features for shape classification.</a:t>
              </a:r>
            </a:p>
          </p:txBody>
        </p:sp>
      </p:grpSp>
      <p:sp>
        <p:nvSpPr>
          <p:cNvPr name="Freeform 8" id="8"/>
          <p:cNvSpPr/>
          <p:nvPr/>
        </p:nvSpPr>
        <p:spPr>
          <a:xfrm flipH="false" flipV="false" rot="0">
            <a:off x="6533903" y="3247148"/>
            <a:ext cx="11301259" cy="2104859"/>
          </a:xfrm>
          <a:custGeom>
            <a:avLst/>
            <a:gdLst/>
            <a:ahLst/>
            <a:cxnLst/>
            <a:rect r="r" b="b" t="t" l="l"/>
            <a:pathLst>
              <a:path h="2104859" w="11301259">
                <a:moveTo>
                  <a:pt x="0" y="0"/>
                </a:moveTo>
                <a:lnTo>
                  <a:pt x="11301259" y="0"/>
                </a:lnTo>
                <a:lnTo>
                  <a:pt x="11301259" y="2104859"/>
                </a:lnTo>
                <a:lnTo>
                  <a:pt x="0" y="2104859"/>
                </a:lnTo>
                <a:lnTo>
                  <a:pt x="0" y="0"/>
                </a:lnTo>
                <a:close/>
              </a:path>
            </a:pathLst>
          </a:custGeom>
          <a:blipFill>
            <a:blip r:embed="rId2"/>
            <a:stretch>
              <a:fillRect l="0" t="0" r="0" b="0"/>
            </a:stretch>
          </a:blipFill>
        </p:spPr>
      </p:sp>
      <p:sp>
        <p:nvSpPr>
          <p:cNvPr name="Freeform 9" id="9"/>
          <p:cNvSpPr/>
          <p:nvPr/>
        </p:nvSpPr>
        <p:spPr>
          <a:xfrm flipH="false" flipV="false" rot="0">
            <a:off x="6533903" y="5726657"/>
            <a:ext cx="11301259" cy="3531643"/>
          </a:xfrm>
          <a:custGeom>
            <a:avLst/>
            <a:gdLst/>
            <a:ahLst/>
            <a:cxnLst/>
            <a:rect r="r" b="b" t="t" l="l"/>
            <a:pathLst>
              <a:path h="3531643" w="11301259">
                <a:moveTo>
                  <a:pt x="0" y="0"/>
                </a:moveTo>
                <a:lnTo>
                  <a:pt x="11301259" y="0"/>
                </a:lnTo>
                <a:lnTo>
                  <a:pt x="11301259" y="3531643"/>
                </a:lnTo>
                <a:lnTo>
                  <a:pt x="0" y="3531643"/>
                </a:lnTo>
                <a:lnTo>
                  <a:pt x="0" y="0"/>
                </a:lnTo>
                <a:close/>
              </a:path>
            </a:pathLst>
          </a:custGeom>
          <a:blipFill>
            <a:blip r:embed="rId3"/>
            <a:stretch>
              <a:fillRect l="0" t="0" r="0" b="0"/>
            </a:stretch>
          </a:blipFill>
        </p:spPr>
      </p:sp>
      <p:sp>
        <p:nvSpPr>
          <p:cNvPr name="TextBox 10" id="10"/>
          <p:cNvSpPr txBox="true"/>
          <p:nvPr/>
        </p:nvSpPr>
        <p:spPr>
          <a:xfrm rot="0">
            <a:off x="1028700" y="1019175"/>
            <a:ext cx="11865260" cy="1381125"/>
          </a:xfrm>
          <a:prstGeom prst="rect">
            <a:avLst/>
          </a:prstGeom>
        </p:spPr>
        <p:txBody>
          <a:bodyPr anchor="t" rtlCol="false" tIns="0" lIns="0" bIns="0" rIns="0">
            <a:spAutoFit/>
          </a:bodyPr>
          <a:lstStyle/>
          <a:p>
            <a:pPr algn="l">
              <a:lnSpc>
                <a:spcPts val="10800"/>
              </a:lnSpc>
            </a:pPr>
            <a:r>
              <a:rPr lang="en-US" sz="9000">
                <a:solidFill>
                  <a:srgbClr val="000000"/>
                </a:solidFill>
                <a:latin typeface="Kollektif"/>
                <a:ea typeface="Kollektif"/>
                <a:cs typeface="Kollektif"/>
                <a:sym typeface="Kollektif"/>
              </a:rPr>
              <a:t>B. Feature Extraction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9FCF3"/>
        </a:solidFill>
      </p:bgPr>
    </p:bg>
    <p:spTree>
      <p:nvGrpSpPr>
        <p:cNvPr id="1" name=""/>
        <p:cNvGrpSpPr/>
        <p:nvPr/>
      </p:nvGrpSpPr>
      <p:grpSpPr>
        <a:xfrm>
          <a:off x="0" y="0"/>
          <a:ext cx="0" cy="0"/>
          <a:chOff x="0" y="0"/>
          <a:chExt cx="0" cy="0"/>
        </a:xfrm>
      </p:grpSpPr>
      <p:sp>
        <p:nvSpPr>
          <p:cNvPr name="Freeform 2" id="2"/>
          <p:cNvSpPr/>
          <p:nvPr/>
        </p:nvSpPr>
        <p:spPr>
          <a:xfrm flipH="false" flipV="false" rot="0">
            <a:off x="1941388" y="2249850"/>
            <a:ext cx="2799606" cy="5787299"/>
          </a:xfrm>
          <a:custGeom>
            <a:avLst/>
            <a:gdLst/>
            <a:ahLst/>
            <a:cxnLst/>
            <a:rect r="r" b="b" t="t" l="l"/>
            <a:pathLst>
              <a:path h="5787299" w="2799606">
                <a:moveTo>
                  <a:pt x="0" y="0"/>
                </a:moveTo>
                <a:lnTo>
                  <a:pt x="2799606" y="0"/>
                </a:lnTo>
                <a:lnTo>
                  <a:pt x="2799606" y="5787300"/>
                </a:lnTo>
                <a:lnTo>
                  <a:pt x="0" y="5787300"/>
                </a:lnTo>
                <a:lnTo>
                  <a:pt x="0" y="0"/>
                </a:lnTo>
                <a:close/>
              </a:path>
            </a:pathLst>
          </a:custGeom>
          <a:blipFill>
            <a:blip r:embed="rId2"/>
            <a:stretch>
              <a:fillRect l="0" t="0" r="0" b="0"/>
            </a:stretch>
          </a:blipFill>
        </p:spPr>
      </p:sp>
      <p:sp>
        <p:nvSpPr>
          <p:cNvPr name="TextBox 3" id="3"/>
          <p:cNvSpPr txBox="true"/>
          <p:nvPr/>
        </p:nvSpPr>
        <p:spPr>
          <a:xfrm rot="0">
            <a:off x="5594109" y="4693285"/>
            <a:ext cx="10763668" cy="4565015"/>
          </a:xfrm>
          <a:prstGeom prst="rect">
            <a:avLst/>
          </a:prstGeom>
        </p:spPr>
        <p:txBody>
          <a:bodyPr anchor="t" rtlCol="false" tIns="0" lIns="0" bIns="0" rIns="0">
            <a:spAutoFit/>
          </a:bodyPr>
          <a:lstStyle/>
          <a:p>
            <a:pPr algn="l" marL="604519" indent="-302260" lvl="1">
              <a:lnSpc>
                <a:spcPts val="3639"/>
              </a:lnSpc>
              <a:buFont typeface="Arial"/>
              <a:buChar char="•"/>
            </a:pPr>
            <a:r>
              <a:rPr lang="en-US" b="true" sz="2799">
                <a:solidFill>
                  <a:srgbClr val="000000"/>
                </a:solidFill>
                <a:latin typeface="Nunito Bold"/>
                <a:ea typeface="Nunito Bold"/>
                <a:cs typeface="Nunito Bold"/>
                <a:sym typeface="Nunito Bold"/>
              </a:rPr>
              <a:t>Decision Tree Classifier: </a:t>
            </a:r>
            <a:r>
              <a:rPr lang="en-US" sz="2799">
                <a:solidFill>
                  <a:srgbClr val="000000"/>
                </a:solidFill>
                <a:latin typeface="Nunito"/>
                <a:ea typeface="Nunito"/>
                <a:cs typeface="Nunito"/>
                <a:sym typeface="Nunito"/>
              </a:rPr>
              <a:t>Trains on extracted features, capable of learning complex decision boundaries and providing interpretability.</a:t>
            </a:r>
          </a:p>
          <a:p>
            <a:pPr algn="l" marL="604519" indent="-302260" lvl="1">
              <a:lnSpc>
                <a:spcPts val="3639"/>
              </a:lnSpc>
              <a:buFont typeface="Arial"/>
              <a:buChar char="•"/>
            </a:pPr>
            <a:r>
              <a:rPr lang="en-US" b="true" sz="2799">
                <a:solidFill>
                  <a:srgbClr val="000000"/>
                </a:solidFill>
                <a:latin typeface="Nunito Bold"/>
                <a:ea typeface="Nunito Bold"/>
                <a:cs typeface="Nunito Bold"/>
                <a:sym typeface="Nunito Bold"/>
              </a:rPr>
              <a:t>Random Forest Classifier: </a:t>
            </a:r>
            <a:r>
              <a:rPr lang="en-US" sz="2799">
                <a:solidFill>
                  <a:srgbClr val="000000"/>
                </a:solidFill>
                <a:latin typeface="Nunito"/>
                <a:ea typeface="Nunito"/>
                <a:cs typeface="Nunito"/>
                <a:sym typeface="Nunito"/>
              </a:rPr>
              <a:t>Uses an ensemble of decision trees for better accuracy and reduced overfitting by aggregating predictions.</a:t>
            </a:r>
          </a:p>
          <a:p>
            <a:pPr algn="l" marL="604519" indent="-302260" lvl="1">
              <a:lnSpc>
                <a:spcPts val="3639"/>
              </a:lnSpc>
              <a:buFont typeface="Arial"/>
              <a:buChar char="•"/>
            </a:pPr>
            <a:r>
              <a:rPr lang="en-US" b="true" sz="2799">
                <a:solidFill>
                  <a:srgbClr val="000000"/>
                </a:solidFill>
                <a:latin typeface="Nunito Bold"/>
                <a:ea typeface="Nunito Bold"/>
                <a:cs typeface="Nunito Bold"/>
                <a:sym typeface="Nunito Bold"/>
              </a:rPr>
              <a:t>K-Nearest Neighbors (KNN) Classifier:</a:t>
            </a:r>
            <a:r>
              <a:rPr lang="en-US" sz="2799">
                <a:solidFill>
                  <a:srgbClr val="000000"/>
                </a:solidFill>
                <a:latin typeface="Nunito"/>
                <a:ea typeface="Nunito"/>
                <a:cs typeface="Nunito"/>
                <a:sym typeface="Nunito"/>
              </a:rPr>
              <a:t> A non-parametric classifier that determines the class based on majority vote from k nearest neighbors, trained using feature vectors.</a:t>
            </a:r>
          </a:p>
          <a:p>
            <a:pPr algn="l">
              <a:lnSpc>
                <a:spcPts val="3639"/>
              </a:lnSpc>
            </a:pPr>
          </a:p>
        </p:txBody>
      </p:sp>
      <p:sp>
        <p:nvSpPr>
          <p:cNvPr name="TextBox 4" id="4"/>
          <p:cNvSpPr txBox="true"/>
          <p:nvPr/>
        </p:nvSpPr>
        <p:spPr>
          <a:xfrm rot="0">
            <a:off x="5594109" y="1788455"/>
            <a:ext cx="10763668" cy="2314575"/>
          </a:xfrm>
          <a:prstGeom prst="rect">
            <a:avLst/>
          </a:prstGeom>
        </p:spPr>
        <p:txBody>
          <a:bodyPr anchor="t" rtlCol="false" tIns="0" lIns="0" bIns="0" rIns="0">
            <a:spAutoFit/>
          </a:bodyPr>
          <a:lstStyle/>
          <a:p>
            <a:pPr algn="l">
              <a:lnSpc>
                <a:spcPts val="9119"/>
              </a:lnSpc>
            </a:pPr>
            <a:r>
              <a:rPr lang="en-US" sz="7599">
                <a:solidFill>
                  <a:srgbClr val="000000"/>
                </a:solidFill>
                <a:latin typeface="Kollektif"/>
                <a:ea typeface="Kollektif"/>
                <a:cs typeface="Kollektif"/>
                <a:sym typeface="Kollektif"/>
              </a:rPr>
              <a:t>C. Model Training and Classification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9FCF3"/>
        </a:solidFill>
      </p:bgPr>
    </p:bg>
    <p:spTree>
      <p:nvGrpSpPr>
        <p:cNvPr id="1" name=""/>
        <p:cNvGrpSpPr/>
        <p:nvPr/>
      </p:nvGrpSpPr>
      <p:grpSpPr>
        <a:xfrm>
          <a:off x="0" y="0"/>
          <a:ext cx="0" cy="0"/>
          <a:chOff x="0" y="0"/>
          <a:chExt cx="0" cy="0"/>
        </a:xfrm>
      </p:grpSpPr>
      <p:sp>
        <p:nvSpPr>
          <p:cNvPr name="Freeform 2" id="2"/>
          <p:cNvSpPr/>
          <p:nvPr/>
        </p:nvSpPr>
        <p:spPr>
          <a:xfrm flipH="false" flipV="false" rot="0">
            <a:off x="-5287595" y="-3444240"/>
            <a:ext cx="13831261" cy="8229600"/>
          </a:xfrm>
          <a:custGeom>
            <a:avLst/>
            <a:gdLst/>
            <a:ahLst/>
            <a:cxnLst/>
            <a:rect r="r" b="b" t="t" l="l"/>
            <a:pathLst>
              <a:path h="8229600" w="13831261">
                <a:moveTo>
                  <a:pt x="0" y="0"/>
                </a:moveTo>
                <a:lnTo>
                  <a:pt x="13831261" y="0"/>
                </a:lnTo>
                <a:lnTo>
                  <a:pt x="13831261"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2898391">
            <a:off x="6352052" y="5487839"/>
            <a:ext cx="16943989" cy="10081673"/>
          </a:xfrm>
          <a:custGeom>
            <a:avLst/>
            <a:gdLst/>
            <a:ahLst/>
            <a:cxnLst/>
            <a:rect r="r" b="b" t="t" l="l"/>
            <a:pathLst>
              <a:path h="10081673" w="16943989">
                <a:moveTo>
                  <a:pt x="0" y="0"/>
                </a:moveTo>
                <a:lnTo>
                  <a:pt x="16943989" y="0"/>
                </a:lnTo>
                <a:lnTo>
                  <a:pt x="16943989" y="10081673"/>
                </a:lnTo>
                <a:lnTo>
                  <a:pt x="0" y="10081673"/>
                </a:lnTo>
                <a:lnTo>
                  <a:pt x="0" y="0"/>
                </a:lnTo>
                <a:close/>
              </a:path>
            </a:pathLst>
          </a:custGeom>
          <a:blipFill>
            <a:blip r:embed="rId2"/>
            <a:stretch>
              <a:fillRect l="0" t="0" r="0" b="0"/>
            </a:stretch>
          </a:blipFill>
        </p:spPr>
      </p:sp>
      <p:sp>
        <p:nvSpPr>
          <p:cNvPr name="TextBox 4" id="4"/>
          <p:cNvSpPr txBox="true"/>
          <p:nvPr/>
        </p:nvSpPr>
        <p:spPr>
          <a:xfrm rot="0">
            <a:off x="2643384" y="4079924"/>
            <a:ext cx="13850779" cy="4565015"/>
          </a:xfrm>
          <a:prstGeom prst="rect">
            <a:avLst/>
          </a:prstGeom>
        </p:spPr>
        <p:txBody>
          <a:bodyPr anchor="t" rtlCol="false" tIns="0" lIns="0" bIns="0" rIns="0">
            <a:spAutoFit/>
          </a:bodyPr>
          <a:lstStyle/>
          <a:p>
            <a:pPr algn="l">
              <a:lnSpc>
                <a:spcPts val="3639"/>
              </a:lnSpc>
            </a:pPr>
            <a:r>
              <a:rPr lang="en-US" sz="2799">
                <a:solidFill>
                  <a:srgbClr val="000000"/>
                </a:solidFill>
                <a:latin typeface="Nunito"/>
                <a:ea typeface="Nunito"/>
                <a:cs typeface="Nunito"/>
                <a:sym typeface="Nunito"/>
              </a:rPr>
              <a:t>• </a:t>
            </a:r>
            <a:r>
              <a:rPr lang="en-US" sz="2799" b="true">
                <a:solidFill>
                  <a:srgbClr val="000000"/>
                </a:solidFill>
                <a:latin typeface="Nunito Bold"/>
                <a:ea typeface="Nunito Bold"/>
                <a:cs typeface="Nunito Bold"/>
                <a:sym typeface="Nunito Bold"/>
              </a:rPr>
              <a:t>Accuracy:</a:t>
            </a:r>
            <a:r>
              <a:rPr lang="en-US" sz="2799">
                <a:solidFill>
                  <a:srgbClr val="000000"/>
                </a:solidFill>
                <a:latin typeface="Nunito"/>
                <a:ea typeface="Nunito"/>
                <a:cs typeface="Nunito"/>
                <a:sym typeface="Nunito"/>
              </a:rPr>
              <a:t>  The accuracy of each model is computed, and a classification report is generated to evaluate precision, recall, and F1-score for each class. </a:t>
            </a:r>
          </a:p>
          <a:p>
            <a:pPr algn="l">
              <a:lnSpc>
                <a:spcPts val="3639"/>
              </a:lnSpc>
            </a:pPr>
          </a:p>
          <a:p>
            <a:pPr algn="l">
              <a:lnSpc>
                <a:spcPts val="3639"/>
              </a:lnSpc>
            </a:pPr>
            <a:r>
              <a:rPr lang="en-US" sz="2799">
                <a:solidFill>
                  <a:srgbClr val="000000"/>
                </a:solidFill>
                <a:latin typeface="Nunito"/>
                <a:ea typeface="Nunito"/>
                <a:cs typeface="Nunito"/>
                <a:sym typeface="Nunito"/>
              </a:rPr>
              <a:t>• </a:t>
            </a:r>
            <a:r>
              <a:rPr lang="en-US" sz="2799" b="true">
                <a:solidFill>
                  <a:srgbClr val="000000"/>
                </a:solidFill>
                <a:latin typeface="Nunito Bold"/>
                <a:ea typeface="Nunito Bold"/>
                <a:cs typeface="Nunito Bold"/>
                <a:sym typeface="Nunito Bold"/>
              </a:rPr>
              <a:t>Confusion Matrix:</a:t>
            </a:r>
            <a:r>
              <a:rPr lang="en-US" sz="2799">
                <a:solidFill>
                  <a:srgbClr val="000000"/>
                </a:solidFill>
                <a:latin typeface="Nunito"/>
                <a:ea typeface="Nunito"/>
                <a:cs typeface="Nunito"/>
                <a:sym typeface="Nunito"/>
              </a:rPr>
              <a:t>  A confusion matrix is plotted to visualize the model's performance in classifying different lesion types. It shows the true positive, false positive, true negative, and false negative counts for each class, helping to identify misclassifications.</a:t>
            </a:r>
          </a:p>
          <a:p>
            <a:pPr algn="l">
              <a:lnSpc>
                <a:spcPts val="3639"/>
              </a:lnSpc>
            </a:pPr>
            <a:r>
              <a:rPr lang="en-US" sz="2799">
                <a:solidFill>
                  <a:srgbClr val="000000"/>
                </a:solidFill>
                <a:latin typeface="Nunito"/>
                <a:ea typeface="Nunito"/>
                <a:cs typeface="Nunito"/>
                <a:sym typeface="Nunito"/>
              </a:rPr>
              <a:t> </a:t>
            </a:r>
          </a:p>
          <a:p>
            <a:pPr algn="l">
              <a:lnSpc>
                <a:spcPts val="3639"/>
              </a:lnSpc>
            </a:pPr>
            <a:r>
              <a:rPr lang="en-US" sz="2799">
                <a:solidFill>
                  <a:srgbClr val="000000"/>
                </a:solidFill>
                <a:latin typeface="Nunito"/>
                <a:ea typeface="Nunito"/>
                <a:cs typeface="Nunito"/>
                <a:sym typeface="Nunito"/>
              </a:rPr>
              <a:t>• </a:t>
            </a:r>
            <a:r>
              <a:rPr lang="en-US" sz="2799" b="true">
                <a:solidFill>
                  <a:srgbClr val="000000"/>
                </a:solidFill>
                <a:latin typeface="Nunito Bold"/>
                <a:ea typeface="Nunito Bold"/>
                <a:cs typeface="Nunito Bold"/>
                <a:sym typeface="Nunito Bold"/>
              </a:rPr>
              <a:t>Sample Visualization:</a:t>
            </a:r>
            <a:r>
              <a:rPr lang="en-US" sz="2799">
                <a:solidFill>
                  <a:srgbClr val="000000"/>
                </a:solidFill>
                <a:latin typeface="Nunito"/>
                <a:ea typeface="Nunito"/>
                <a:cs typeface="Nunito"/>
                <a:sym typeface="Nunito"/>
              </a:rPr>
              <a:t>  A set of random samples from the test set are displayed alongside their true and predicted labels, allowing visual inspection of the model’s performance on individual cases. </a:t>
            </a:r>
          </a:p>
        </p:txBody>
      </p:sp>
      <p:sp>
        <p:nvSpPr>
          <p:cNvPr name="TextBox 5" id="5"/>
          <p:cNvSpPr txBox="true"/>
          <p:nvPr/>
        </p:nvSpPr>
        <p:spPr>
          <a:xfrm rot="0">
            <a:off x="1028700" y="1019175"/>
            <a:ext cx="9305777" cy="1381125"/>
          </a:xfrm>
          <a:prstGeom prst="rect">
            <a:avLst/>
          </a:prstGeom>
        </p:spPr>
        <p:txBody>
          <a:bodyPr anchor="t" rtlCol="false" tIns="0" lIns="0" bIns="0" rIns="0">
            <a:spAutoFit/>
          </a:bodyPr>
          <a:lstStyle/>
          <a:p>
            <a:pPr algn="l">
              <a:lnSpc>
                <a:spcPts val="10800"/>
              </a:lnSpc>
            </a:pPr>
            <a:r>
              <a:rPr lang="en-US" sz="9000">
                <a:solidFill>
                  <a:srgbClr val="000000"/>
                </a:solidFill>
                <a:latin typeface="Kollektif"/>
                <a:ea typeface="Kollektif"/>
                <a:cs typeface="Kollektif"/>
                <a:sym typeface="Kollektif"/>
              </a:rPr>
              <a:t>Evaluation Metrics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9FCF3"/>
        </a:solidFill>
      </p:bgPr>
    </p:bg>
    <p:spTree>
      <p:nvGrpSpPr>
        <p:cNvPr id="1" name=""/>
        <p:cNvGrpSpPr/>
        <p:nvPr/>
      </p:nvGrpSpPr>
      <p:grpSpPr>
        <a:xfrm>
          <a:off x="0" y="0"/>
          <a:ext cx="0" cy="0"/>
          <a:chOff x="0" y="0"/>
          <a:chExt cx="0" cy="0"/>
        </a:xfrm>
      </p:grpSpPr>
      <p:sp>
        <p:nvSpPr>
          <p:cNvPr name="Freeform 2" id="2"/>
          <p:cNvSpPr/>
          <p:nvPr/>
        </p:nvSpPr>
        <p:spPr>
          <a:xfrm flipH="false" flipV="false" rot="0">
            <a:off x="9579035" y="3241770"/>
            <a:ext cx="7680265" cy="6016530"/>
          </a:xfrm>
          <a:custGeom>
            <a:avLst/>
            <a:gdLst/>
            <a:ahLst/>
            <a:cxnLst/>
            <a:rect r="r" b="b" t="t" l="l"/>
            <a:pathLst>
              <a:path h="6016530" w="7680265">
                <a:moveTo>
                  <a:pt x="0" y="0"/>
                </a:moveTo>
                <a:lnTo>
                  <a:pt x="7680265" y="0"/>
                </a:lnTo>
                <a:lnTo>
                  <a:pt x="7680265" y="6016530"/>
                </a:lnTo>
                <a:lnTo>
                  <a:pt x="0" y="6016530"/>
                </a:lnTo>
                <a:lnTo>
                  <a:pt x="0" y="0"/>
                </a:lnTo>
                <a:close/>
              </a:path>
            </a:pathLst>
          </a:custGeom>
          <a:blipFill>
            <a:blip r:embed="rId2"/>
            <a:stretch>
              <a:fillRect l="0" t="0" r="0" b="0"/>
            </a:stretch>
          </a:blipFill>
        </p:spPr>
      </p:sp>
      <p:grpSp>
        <p:nvGrpSpPr>
          <p:cNvPr name="Group 3" id="3"/>
          <p:cNvGrpSpPr/>
          <p:nvPr/>
        </p:nvGrpSpPr>
        <p:grpSpPr>
          <a:xfrm rot="0">
            <a:off x="1028700" y="3063617"/>
            <a:ext cx="5643082" cy="6830036"/>
            <a:chOff x="0" y="0"/>
            <a:chExt cx="7524110" cy="9106715"/>
          </a:xfrm>
        </p:grpSpPr>
        <p:sp>
          <p:nvSpPr>
            <p:cNvPr name="TextBox 4" id="4"/>
            <p:cNvSpPr txBox="true"/>
            <p:nvPr/>
          </p:nvSpPr>
          <p:spPr>
            <a:xfrm rot="0">
              <a:off x="0" y="-9525"/>
              <a:ext cx="7524110" cy="657225"/>
            </a:xfrm>
            <a:prstGeom prst="rect">
              <a:avLst/>
            </a:prstGeom>
          </p:spPr>
          <p:txBody>
            <a:bodyPr anchor="t" rtlCol="false" tIns="0" lIns="0" bIns="0" rIns="0">
              <a:spAutoFit/>
            </a:bodyPr>
            <a:lstStyle/>
            <a:p>
              <a:pPr algn="l">
                <a:lnSpc>
                  <a:spcPts val="3840"/>
                </a:lnSpc>
              </a:pPr>
              <a:r>
                <a:rPr lang="en-US" sz="3200">
                  <a:solidFill>
                    <a:srgbClr val="000000"/>
                  </a:solidFill>
                  <a:latin typeface="Kollektif"/>
                  <a:ea typeface="Kollektif"/>
                  <a:cs typeface="Kollektif"/>
                  <a:sym typeface="Kollektif"/>
                </a:rPr>
                <a:t>Accuracy: 64.48%</a:t>
              </a:r>
            </a:p>
          </p:txBody>
        </p:sp>
        <p:sp>
          <p:nvSpPr>
            <p:cNvPr name="TextBox 5" id="5"/>
            <p:cNvSpPr txBox="true"/>
            <p:nvPr/>
          </p:nvSpPr>
          <p:spPr>
            <a:xfrm rot="0">
              <a:off x="0" y="1200753"/>
              <a:ext cx="7524110" cy="7905962"/>
            </a:xfrm>
            <a:prstGeom prst="rect">
              <a:avLst/>
            </a:prstGeom>
          </p:spPr>
          <p:txBody>
            <a:bodyPr anchor="t" rtlCol="false" tIns="0" lIns="0" bIns="0" rIns="0">
              <a:spAutoFit/>
            </a:bodyPr>
            <a:lstStyle/>
            <a:p>
              <a:pPr algn="l">
                <a:lnSpc>
                  <a:spcPts val="3639"/>
                </a:lnSpc>
              </a:pPr>
              <a:r>
                <a:rPr lang="en-US" sz="2799">
                  <a:solidFill>
                    <a:srgbClr val="000000"/>
                  </a:solidFill>
                  <a:latin typeface="Nunito"/>
                  <a:ea typeface="Nunito"/>
                  <a:cs typeface="Nunito"/>
                  <a:sym typeface="Nunito"/>
                </a:rPr>
                <a:t> • </a:t>
              </a:r>
              <a:r>
                <a:rPr lang="en-US" sz="2799" b="true">
                  <a:solidFill>
                    <a:srgbClr val="000000"/>
                  </a:solidFill>
                  <a:latin typeface="Nunito Bold"/>
                  <a:ea typeface="Nunito Bold"/>
                  <a:cs typeface="Nunito Bold"/>
                  <a:sym typeface="Nunito Bold"/>
                </a:rPr>
                <a:t>Precision: </a:t>
              </a:r>
              <a:r>
                <a:rPr lang="en-US" sz="2799">
                  <a:solidFill>
                    <a:srgbClr val="000000"/>
                  </a:solidFill>
                  <a:latin typeface="Nunito"/>
                  <a:ea typeface="Nunito"/>
                  <a:cs typeface="Nunito"/>
                  <a:sym typeface="Nunito"/>
                </a:rPr>
                <a:t>KNN struggled with precision</a:t>
              </a:r>
            </a:p>
            <a:p>
              <a:pPr algn="l">
                <a:lnSpc>
                  <a:spcPts val="3639"/>
                </a:lnSpc>
              </a:pPr>
              <a:r>
                <a:rPr lang="en-US" sz="2799">
                  <a:solidFill>
                    <a:srgbClr val="000000"/>
                  </a:solidFill>
                  <a:latin typeface="Nunito"/>
                  <a:ea typeface="Nunito"/>
                  <a:cs typeface="Nunito"/>
                  <a:sym typeface="Nunito"/>
                </a:rPr>
                <a:t>• </a:t>
              </a:r>
              <a:r>
                <a:rPr lang="en-US" sz="2799" b="true">
                  <a:solidFill>
                    <a:srgbClr val="000000"/>
                  </a:solidFill>
                  <a:latin typeface="Nunito Bold"/>
                  <a:ea typeface="Nunito Bold"/>
                  <a:cs typeface="Nunito Bold"/>
                  <a:sym typeface="Nunito Bold"/>
                </a:rPr>
                <a:t>Recall: </a:t>
              </a:r>
              <a:r>
                <a:rPr lang="en-US" sz="2799">
                  <a:solidFill>
                    <a:srgbClr val="000000"/>
                  </a:solidFill>
                  <a:latin typeface="Nunito"/>
                  <a:ea typeface="Nunito"/>
                  <a:cs typeface="Nunito"/>
                  <a:sym typeface="Nunito"/>
                </a:rPr>
                <a:t>Low recall for most classes, particularly for rare categories</a:t>
              </a:r>
            </a:p>
            <a:p>
              <a:pPr algn="l">
                <a:lnSpc>
                  <a:spcPts val="3639"/>
                </a:lnSpc>
              </a:pPr>
              <a:r>
                <a:rPr lang="en-US" sz="2799">
                  <a:solidFill>
                    <a:srgbClr val="000000"/>
                  </a:solidFill>
                  <a:latin typeface="Nunito"/>
                  <a:ea typeface="Nunito"/>
                  <a:cs typeface="Nunito"/>
                  <a:sym typeface="Nunito"/>
                </a:rPr>
                <a:t>• </a:t>
              </a:r>
              <a:r>
                <a:rPr lang="en-US" sz="2799" b="true">
                  <a:solidFill>
                    <a:srgbClr val="000000"/>
                  </a:solidFill>
                  <a:latin typeface="Nunito Bold"/>
                  <a:ea typeface="Nunito Bold"/>
                  <a:cs typeface="Nunito Bold"/>
                  <a:sym typeface="Nunito Bold"/>
                </a:rPr>
                <a:t>F1-Score:</a:t>
              </a:r>
              <a:r>
                <a:rPr lang="en-US" sz="2799">
                  <a:solidFill>
                    <a:srgbClr val="000000"/>
                  </a:solidFill>
                  <a:latin typeface="Nunito"/>
                  <a:ea typeface="Nunito"/>
                  <a:cs typeface="Nunito"/>
                  <a:sym typeface="Nunito"/>
                </a:rPr>
                <a:t> Very low F1-scores, especially for rare classes</a:t>
              </a:r>
            </a:p>
            <a:p>
              <a:pPr algn="l">
                <a:lnSpc>
                  <a:spcPts val="3639"/>
                </a:lnSpc>
              </a:pPr>
              <a:r>
                <a:rPr lang="en-US" sz="2799">
                  <a:solidFill>
                    <a:srgbClr val="000000"/>
                  </a:solidFill>
                  <a:latin typeface="Nunito"/>
                  <a:ea typeface="Nunito"/>
                  <a:cs typeface="Nunito"/>
                  <a:sym typeface="Nunito"/>
                </a:rPr>
                <a:t>• </a:t>
              </a:r>
              <a:r>
                <a:rPr lang="en-US" sz="2799" b="true">
                  <a:solidFill>
                    <a:srgbClr val="000000"/>
                  </a:solidFill>
                  <a:latin typeface="Nunito Bold"/>
                  <a:ea typeface="Nunito Bold"/>
                  <a:cs typeface="Nunito Bold"/>
                  <a:sym typeface="Nunito Bold"/>
                </a:rPr>
                <a:t>Strengths:</a:t>
              </a:r>
              <a:r>
                <a:rPr lang="en-US" sz="2799">
                  <a:solidFill>
                    <a:srgbClr val="000000"/>
                  </a:solidFill>
                  <a:latin typeface="Nunito"/>
                  <a:ea typeface="Nunito"/>
                  <a:cs typeface="Nunito"/>
                  <a:sym typeface="Nunito"/>
                </a:rPr>
                <a:t> Simple model, but struggles with class imbalances and high-dimensional data. </a:t>
              </a:r>
            </a:p>
            <a:p>
              <a:pPr algn="l">
                <a:lnSpc>
                  <a:spcPts val="3639"/>
                </a:lnSpc>
              </a:pPr>
              <a:r>
                <a:rPr lang="en-US" sz="2799">
                  <a:solidFill>
                    <a:srgbClr val="000000"/>
                  </a:solidFill>
                  <a:latin typeface="Nunito"/>
                  <a:ea typeface="Nunito"/>
                  <a:cs typeface="Nunito"/>
                  <a:sym typeface="Nunito"/>
                </a:rPr>
                <a:t>• </a:t>
              </a:r>
              <a:r>
                <a:rPr lang="en-US" sz="2799" b="true">
                  <a:solidFill>
                    <a:srgbClr val="000000"/>
                  </a:solidFill>
                  <a:latin typeface="Nunito Bold"/>
                  <a:ea typeface="Nunito Bold"/>
                  <a:cs typeface="Nunito Bold"/>
                  <a:sym typeface="Nunito Bold"/>
                </a:rPr>
                <a:t>Weaknesses: </a:t>
              </a:r>
              <a:r>
                <a:rPr lang="en-US" sz="2799">
                  <a:solidFill>
                    <a:srgbClr val="000000"/>
                  </a:solidFill>
                  <a:latin typeface="Nunito"/>
                  <a:ea typeface="Nunito"/>
                  <a:cs typeface="Nunito"/>
                  <a:sym typeface="Nunito"/>
                </a:rPr>
                <a:t>Poor overall performance with a significant drop in accuracy and recall</a:t>
              </a:r>
            </a:p>
          </p:txBody>
        </p:sp>
      </p:grpSp>
      <p:sp>
        <p:nvSpPr>
          <p:cNvPr name="TextBox 6" id="6"/>
          <p:cNvSpPr txBox="true"/>
          <p:nvPr/>
        </p:nvSpPr>
        <p:spPr>
          <a:xfrm rot="0">
            <a:off x="1028700" y="1019175"/>
            <a:ext cx="7226470" cy="1381125"/>
          </a:xfrm>
          <a:prstGeom prst="rect">
            <a:avLst/>
          </a:prstGeom>
        </p:spPr>
        <p:txBody>
          <a:bodyPr anchor="t" rtlCol="false" tIns="0" lIns="0" bIns="0" rIns="0">
            <a:spAutoFit/>
          </a:bodyPr>
          <a:lstStyle/>
          <a:p>
            <a:pPr algn="l">
              <a:lnSpc>
                <a:spcPts val="10800"/>
              </a:lnSpc>
            </a:pPr>
            <a:r>
              <a:rPr lang="en-US" sz="9000">
                <a:solidFill>
                  <a:srgbClr val="000000"/>
                </a:solidFill>
                <a:latin typeface="Kollektif"/>
                <a:ea typeface="Kollektif"/>
                <a:cs typeface="Kollektif"/>
                <a:sym typeface="Kollektif"/>
              </a:rPr>
              <a:t>Results - KNN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9FCF3"/>
        </a:solidFill>
      </p:bgPr>
    </p:bg>
    <p:spTree>
      <p:nvGrpSpPr>
        <p:cNvPr id="1" name=""/>
        <p:cNvGrpSpPr/>
        <p:nvPr/>
      </p:nvGrpSpPr>
      <p:grpSpPr>
        <a:xfrm>
          <a:off x="0" y="0"/>
          <a:ext cx="0" cy="0"/>
          <a:chOff x="0" y="0"/>
          <a:chExt cx="0" cy="0"/>
        </a:xfrm>
      </p:grpSpPr>
      <p:sp>
        <p:nvSpPr>
          <p:cNvPr name="Freeform 2" id="2"/>
          <p:cNvSpPr/>
          <p:nvPr/>
        </p:nvSpPr>
        <p:spPr>
          <a:xfrm flipH="false" flipV="false" rot="0">
            <a:off x="7116738" y="3800142"/>
            <a:ext cx="10277192" cy="5356986"/>
          </a:xfrm>
          <a:custGeom>
            <a:avLst/>
            <a:gdLst/>
            <a:ahLst/>
            <a:cxnLst/>
            <a:rect r="r" b="b" t="t" l="l"/>
            <a:pathLst>
              <a:path h="5356986" w="10277192">
                <a:moveTo>
                  <a:pt x="0" y="0"/>
                </a:moveTo>
                <a:lnTo>
                  <a:pt x="10277192" y="0"/>
                </a:lnTo>
                <a:lnTo>
                  <a:pt x="10277192" y="5356986"/>
                </a:lnTo>
                <a:lnTo>
                  <a:pt x="0" y="5356986"/>
                </a:lnTo>
                <a:lnTo>
                  <a:pt x="0" y="0"/>
                </a:lnTo>
                <a:close/>
              </a:path>
            </a:pathLst>
          </a:custGeom>
          <a:blipFill>
            <a:blip r:embed="rId2"/>
            <a:stretch>
              <a:fillRect l="0" t="0" r="0" b="0"/>
            </a:stretch>
          </a:blipFill>
        </p:spPr>
      </p:sp>
      <p:grpSp>
        <p:nvGrpSpPr>
          <p:cNvPr name="Group 3" id="3"/>
          <p:cNvGrpSpPr/>
          <p:nvPr/>
        </p:nvGrpSpPr>
        <p:grpSpPr>
          <a:xfrm rot="0">
            <a:off x="1028700" y="3063617"/>
            <a:ext cx="5643082" cy="6830036"/>
            <a:chOff x="0" y="0"/>
            <a:chExt cx="7524110" cy="9106715"/>
          </a:xfrm>
        </p:grpSpPr>
        <p:sp>
          <p:nvSpPr>
            <p:cNvPr name="TextBox 4" id="4"/>
            <p:cNvSpPr txBox="true"/>
            <p:nvPr/>
          </p:nvSpPr>
          <p:spPr>
            <a:xfrm rot="0">
              <a:off x="0" y="-9525"/>
              <a:ext cx="7524110" cy="657225"/>
            </a:xfrm>
            <a:prstGeom prst="rect">
              <a:avLst/>
            </a:prstGeom>
          </p:spPr>
          <p:txBody>
            <a:bodyPr anchor="t" rtlCol="false" tIns="0" lIns="0" bIns="0" rIns="0">
              <a:spAutoFit/>
            </a:bodyPr>
            <a:lstStyle/>
            <a:p>
              <a:pPr algn="l">
                <a:lnSpc>
                  <a:spcPts val="3840"/>
                </a:lnSpc>
              </a:pPr>
              <a:r>
                <a:rPr lang="en-US" sz="3200">
                  <a:solidFill>
                    <a:srgbClr val="000000"/>
                  </a:solidFill>
                  <a:latin typeface="Kollektif"/>
                  <a:ea typeface="Kollektif"/>
                  <a:cs typeface="Kollektif"/>
                  <a:sym typeface="Kollektif"/>
                </a:rPr>
                <a:t>Accuracy: 64.48%</a:t>
              </a:r>
            </a:p>
          </p:txBody>
        </p:sp>
        <p:sp>
          <p:nvSpPr>
            <p:cNvPr name="TextBox 5" id="5"/>
            <p:cNvSpPr txBox="true"/>
            <p:nvPr/>
          </p:nvSpPr>
          <p:spPr>
            <a:xfrm rot="0">
              <a:off x="0" y="1200753"/>
              <a:ext cx="7524110" cy="7905962"/>
            </a:xfrm>
            <a:prstGeom prst="rect">
              <a:avLst/>
            </a:prstGeom>
          </p:spPr>
          <p:txBody>
            <a:bodyPr anchor="t" rtlCol="false" tIns="0" lIns="0" bIns="0" rIns="0">
              <a:spAutoFit/>
            </a:bodyPr>
            <a:lstStyle/>
            <a:p>
              <a:pPr algn="l">
                <a:lnSpc>
                  <a:spcPts val="3639"/>
                </a:lnSpc>
              </a:pPr>
              <a:r>
                <a:rPr lang="en-US" sz="2799">
                  <a:solidFill>
                    <a:srgbClr val="000000"/>
                  </a:solidFill>
                  <a:latin typeface="Nunito"/>
                  <a:ea typeface="Nunito"/>
                  <a:cs typeface="Nunito"/>
                  <a:sym typeface="Nunito"/>
                </a:rPr>
                <a:t> • </a:t>
              </a:r>
              <a:r>
                <a:rPr lang="en-US" sz="2799" b="true">
                  <a:solidFill>
                    <a:srgbClr val="000000"/>
                  </a:solidFill>
                  <a:latin typeface="Nunito Bold"/>
                  <a:ea typeface="Nunito Bold"/>
                  <a:cs typeface="Nunito Bold"/>
                  <a:sym typeface="Nunito Bold"/>
                </a:rPr>
                <a:t>Precision: </a:t>
              </a:r>
              <a:r>
                <a:rPr lang="en-US" sz="2799">
                  <a:solidFill>
                    <a:srgbClr val="000000"/>
                  </a:solidFill>
                  <a:latin typeface="Nunito"/>
                  <a:ea typeface="Nunito"/>
                  <a:cs typeface="Nunito"/>
                  <a:sym typeface="Nunito"/>
                </a:rPr>
                <a:t>KNN struggled with precision</a:t>
              </a:r>
            </a:p>
            <a:p>
              <a:pPr algn="l">
                <a:lnSpc>
                  <a:spcPts val="3639"/>
                </a:lnSpc>
              </a:pPr>
              <a:r>
                <a:rPr lang="en-US" sz="2799">
                  <a:solidFill>
                    <a:srgbClr val="000000"/>
                  </a:solidFill>
                  <a:latin typeface="Nunito"/>
                  <a:ea typeface="Nunito"/>
                  <a:cs typeface="Nunito"/>
                  <a:sym typeface="Nunito"/>
                </a:rPr>
                <a:t>• </a:t>
              </a:r>
              <a:r>
                <a:rPr lang="en-US" sz="2799" b="true">
                  <a:solidFill>
                    <a:srgbClr val="000000"/>
                  </a:solidFill>
                  <a:latin typeface="Nunito Bold"/>
                  <a:ea typeface="Nunito Bold"/>
                  <a:cs typeface="Nunito Bold"/>
                  <a:sym typeface="Nunito Bold"/>
                </a:rPr>
                <a:t>Recall: </a:t>
              </a:r>
              <a:r>
                <a:rPr lang="en-US" sz="2799">
                  <a:solidFill>
                    <a:srgbClr val="000000"/>
                  </a:solidFill>
                  <a:latin typeface="Nunito"/>
                  <a:ea typeface="Nunito"/>
                  <a:cs typeface="Nunito"/>
                  <a:sym typeface="Nunito"/>
                </a:rPr>
                <a:t>Low recall for most classes, particularly for rare categories</a:t>
              </a:r>
            </a:p>
            <a:p>
              <a:pPr algn="l">
                <a:lnSpc>
                  <a:spcPts val="3639"/>
                </a:lnSpc>
              </a:pPr>
              <a:r>
                <a:rPr lang="en-US" sz="2799">
                  <a:solidFill>
                    <a:srgbClr val="000000"/>
                  </a:solidFill>
                  <a:latin typeface="Nunito"/>
                  <a:ea typeface="Nunito"/>
                  <a:cs typeface="Nunito"/>
                  <a:sym typeface="Nunito"/>
                </a:rPr>
                <a:t>• </a:t>
              </a:r>
              <a:r>
                <a:rPr lang="en-US" sz="2799" b="true">
                  <a:solidFill>
                    <a:srgbClr val="000000"/>
                  </a:solidFill>
                  <a:latin typeface="Nunito Bold"/>
                  <a:ea typeface="Nunito Bold"/>
                  <a:cs typeface="Nunito Bold"/>
                  <a:sym typeface="Nunito Bold"/>
                </a:rPr>
                <a:t>F1-Score:</a:t>
              </a:r>
              <a:r>
                <a:rPr lang="en-US" sz="2799">
                  <a:solidFill>
                    <a:srgbClr val="000000"/>
                  </a:solidFill>
                  <a:latin typeface="Nunito"/>
                  <a:ea typeface="Nunito"/>
                  <a:cs typeface="Nunito"/>
                  <a:sym typeface="Nunito"/>
                </a:rPr>
                <a:t> Very low F1-scores, especially for rare classes</a:t>
              </a:r>
            </a:p>
            <a:p>
              <a:pPr algn="l">
                <a:lnSpc>
                  <a:spcPts val="3639"/>
                </a:lnSpc>
              </a:pPr>
              <a:r>
                <a:rPr lang="en-US" sz="2799">
                  <a:solidFill>
                    <a:srgbClr val="000000"/>
                  </a:solidFill>
                  <a:latin typeface="Nunito"/>
                  <a:ea typeface="Nunito"/>
                  <a:cs typeface="Nunito"/>
                  <a:sym typeface="Nunito"/>
                </a:rPr>
                <a:t>• </a:t>
              </a:r>
              <a:r>
                <a:rPr lang="en-US" sz="2799" b="true">
                  <a:solidFill>
                    <a:srgbClr val="000000"/>
                  </a:solidFill>
                  <a:latin typeface="Nunito Bold"/>
                  <a:ea typeface="Nunito Bold"/>
                  <a:cs typeface="Nunito Bold"/>
                  <a:sym typeface="Nunito Bold"/>
                </a:rPr>
                <a:t>Strengths:</a:t>
              </a:r>
              <a:r>
                <a:rPr lang="en-US" sz="2799">
                  <a:solidFill>
                    <a:srgbClr val="000000"/>
                  </a:solidFill>
                  <a:latin typeface="Nunito"/>
                  <a:ea typeface="Nunito"/>
                  <a:cs typeface="Nunito"/>
                  <a:sym typeface="Nunito"/>
                </a:rPr>
                <a:t> Simple model, but struggles with class imbalances and high-dimensional data. </a:t>
              </a:r>
            </a:p>
            <a:p>
              <a:pPr algn="l">
                <a:lnSpc>
                  <a:spcPts val="3639"/>
                </a:lnSpc>
              </a:pPr>
              <a:r>
                <a:rPr lang="en-US" sz="2799">
                  <a:solidFill>
                    <a:srgbClr val="000000"/>
                  </a:solidFill>
                  <a:latin typeface="Nunito"/>
                  <a:ea typeface="Nunito"/>
                  <a:cs typeface="Nunito"/>
                  <a:sym typeface="Nunito"/>
                </a:rPr>
                <a:t>• </a:t>
              </a:r>
              <a:r>
                <a:rPr lang="en-US" sz="2799" b="true">
                  <a:solidFill>
                    <a:srgbClr val="000000"/>
                  </a:solidFill>
                  <a:latin typeface="Nunito Bold"/>
                  <a:ea typeface="Nunito Bold"/>
                  <a:cs typeface="Nunito Bold"/>
                  <a:sym typeface="Nunito Bold"/>
                </a:rPr>
                <a:t>Weaknesses: </a:t>
              </a:r>
              <a:r>
                <a:rPr lang="en-US" sz="2799">
                  <a:solidFill>
                    <a:srgbClr val="000000"/>
                  </a:solidFill>
                  <a:latin typeface="Nunito"/>
                  <a:ea typeface="Nunito"/>
                  <a:cs typeface="Nunito"/>
                  <a:sym typeface="Nunito"/>
                </a:rPr>
                <a:t>Poor overall performance with a significant drop in accuracy and recall</a:t>
              </a:r>
            </a:p>
          </p:txBody>
        </p:sp>
      </p:grpSp>
      <p:sp>
        <p:nvSpPr>
          <p:cNvPr name="TextBox 6" id="6"/>
          <p:cNvSpPr txBox="true"/>
          <p:nvPr/>
        </p:nvSpPr>
        <p:spPr>
          <a:xfrm rot="0">
            <a:off x="1028700" y="1019175"/>
            <a:ext cx="7226470" cy="1381125"/>
          </a:xfrm>
          <a:prstGeom prst="rect">
            <a:avLst/>
          </a:prstGeom>
        </p:spPr>
        <p:txBody>
          <a:bodyPr anchor="t" rtlCol="false" tIns="0" lIns="0" bIns="0" rIns="0">
            <a:spAutoFit/>
          </a:bodyPr>
          <a:lstStyle/>
          <a:p>
            <a:pPr algn="l">
              <a:lnSpc>
                <a:spcPts val="10800"/>
              </a:lnSpc>
            </a:pPr>
            <a:r>
              <a:rPr lang="en-US" sz="9000">
                <a:solidFill>
                  <a:srgbClr val="000000"/>
                </a:solidFill>
                <a:latin typeface="Kollektif"/>
                <a:ea typeface="Kollektif"/>
                <a:cs typeface="Kollektif"/>
                <a:sym typeface="Kollektif"/>
              </a:rPr>
              <a:t>Results - KNN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9FCF3"/>
        </a:solidFill>
      </p:bgPr>
    </p:bg>
    <p:spTree>
      <p:nvGrpSpPr>
        <p:cNvPr id="1" name=""/>
        <p:cNvGrpSpPr/>
        <p:nvPr/>
      </p:nvGrpSpPr>
      <p:grpSpPr>
        <a:xfrm>
          <a:off x="0" y="0"/>
          <a:ext cx="0" cy="0"/>
          <a:chOff x="0" y="0"/>
          <a:chExt cx="0" cy="0"/>
        </a:xfrm>
      </p:grpSpPr>
      <p:sp>
        <p:nvSpPr>
          <p:cNvPr name="Freeform 2" id="2"/>
          <p:cNvSpPr/>
          <p:nvPr/>
        </p:nvSpPr>
        <p:spPr>
          <a:xfrm flipH="false" flipV="false" rot="0">
            <a:off x="9579035" y="3241770"/>
            <a:ext cx="7680265" cy="6016530"/>
          </a:xfrm>
          <a:custGeom>
            <a:avLst/>
            <a:gdLst/>
            <a:ahLst/>
            <a:cxnLst/>
            <a:rect r="r" b="b" t="t" l="l"/>
            <a:pathLst>
              <a:path h="6016530" w="7680265">
                <a:moveTo>
                  <a:pt x="0" y="0"/>
                </a:moveTo>
                <a:lnTo>
                  <a:pt x="7680265" y="0"/>
                </a:lnTo>
                <a:lnTo>
                  <a:pt x="7680265" y="6016530"/>
                </a:lnTo>
                <a:lnTo>
                  <a:pt x="0" y="6016530"/>
                </a:lnTo>
                <a:lnTo>
                  <a:pt x="0" y="0"/>
                </a:lnTo>
                <a:close/>
              </a:path>
            </a:pathLst>
          </a:custGeom>
          <a:blipFill>
            <a:blip r:embed="rId2"/>
            <a:stretch>
              <a:fillRect l="0" t="0" r="0" b="0"/>
            </a:stretch>
          </a:blipFill>
        </p:spPr>
      </p:sp>
      <p:grpSp>
        <p:nvGrpSpPr>
          <p:cNvPr name="Group 3" id="3"/>
          <p:cNvGrpSpPr/>
          <p:nvPr/>
        </p:nvGrpSpPr>
        <p:grpSpPr>
          <a:xfrm rot="0">
            <a:off x="1028700" y="3063617"/>
            <a:ext cx="5643082" cy="6830036"/>
            <a:chOff x="0" y="0"/>
            <a:chExt cx="7524110" cy="9106715"/>
          </a:xfrm>
        </p:grpSpPr>
        <p:sp>
          <p:nvSpPr>
            <p:cNvPr name="TextBox 4" id="4"/>
            <p:cNvSpPr txBox="true"/>
            <p:nvPr/>
          </p:nvSpPr>
          <p:spPr>
            <a:xfrm rot="0">
              <a:off x="0" y="-9525"/>
              <a:ext cx="7524110" cy="657225"/>
            </a:xfrm>
            <a:prstGeom prst="rect">
              <a:avLst/>
            </a:prstGeom>
          </p:spPr>
          <p:txBody>
            <a:bodyPr anchor="t" rtlCol="false" tIns="0" lIns="0" bIns="0" rIns="0">
              <a:spAutoFit/>
            </a:bodyPr>
            <a:lstStyle/>
            <a:p>
              <a:pPr algn="l">
                <a:lnSpc>
                  <a:spcPts val="3840"/>
                </a:lnSpc>
              </a:pPr>
              <a:r>
                <a:rPr lang="en-US" sz="3200">
                  <a:solidFill>
                    <a:srgbClr val="000000"/>
                  </a:solidFill>
                  <a:latin typeface="Kollektif"/>
                  <a:ea typeface="Kollektif"/>
                  <a:cs typeface="Kollektif"/>
                  <a:sym typeface="Kollektif"/>
                </a:rPr>
                <a:t>Accuracy: 92.86%</a:t>
              </a:r>
            </a:p>
          </p:txBody>
        </p:sp>
        <p:sp>
          <p:nvSpPr>
            <p:cNvPr name="TextBox 5" id="5"/>
            <p:cNvSpPr txBox="true"/>
            <p:nvPr/>
          </p:nvSpPr>
          <p:spPr>
            <a:xfrm rot="0">
              <a:off x="0" y="1200753"/>
              <a:ext cx="7524110" cy="7905962"/>
            </a:xfrm>
            <a:prstGeom prst="rect">
              <a:avLst/>
            </a:prstGeom>
          </p:spPr>
          <p:txBody>
            <a:bodyPr anchor="t" rtlCol="false" tIns="0" lIns="0" bIns="0" rIns="0">
              <a:spAutoFit/>
            </a:bodyPr>
            <a:lstStyle/>
            <a:p>
              <a:pPr algn="l">
                <a:lnSpc>
                  <a:spcPts val="3639"/>
                </a:lnSpc>
              </a:pPr>
              <a:r>
                <a:rPr lang="en-US" sz="2799">
                  <a:solidFill>
                    <a:srgbClr val="000000"/>
                  </a:solidFill>
                  <a:latin typeface="Nunito"/>
                  <a:ea typeface="Nunito"/>
                  <a:cs typeface="Nunito"/>
                  <a:sym typeface="Nunito"/>
                </a:rPr>
                <a:t>• </a:t>
              </a:r>
              <a:r>
                <a:rPr lang="en-US" sz="2799" b="true">
                  <a:solidFill>
                    <a:srgbClr val="000000"/>
                  </a:solidFill>
                  <a:latin typeface="Nunito Bold"/>
                  <a:ea typeface="Nunito Bold"/>
                  <a:cs typeface="Nunito Bold"/>
                  <a:sym typeface="Nunito Bold"/>
                </a:rPr>
                <a:t>Precision</a:t>
              </a:r>
              <a:r>
                <a:rPr lang="en-US" sz="2799">
                  <a:solidFill>
                    <a:srgbClr val="000000"/>
                  </a:solidFill>
                  <a:latin typeface="Nunito"/>
                  <a:ea typeface="Nunito"/>
                  <a:cs typeface="Nunito"/>
                  <a:sym typeface="Nunito"/>
                </a:rPr>
                <a:t>: High precision for most classes. </a:t>
              </a:r>
            </a:p>
            <a:p>
              <a:pPr algn="l">
                <a:lnSpc>
                  <a:spcPts val="3639"/>
                </a:lnSpc>
              </a:pPr>
              <a:r>
                <a:rPr lang="en-US" sz="2799">
                  <a:solidFill>
                    <a:srgbClr val="000000"/>
                  </a:solidFill>
                  <a:latin typeface="Nunito"/>
                  <a:ea typeface="Nunito"/>
                  <a:cs typeface="Nunito"/>
                  <a:sym typeface="Nunito"/>
                </a:rPr>
                <a:t>• </a:t>
              </a:r>
              <a:r>
                <a:rPr lang="en-US" sz="2799" b="true">
                  <a:solidFill>
                    <a:srgbClr val="000000"/>
                  </a:solidFill>
                  <a:latin typeface="Nunito Bold"/>
                  <a:ea typeface="Nunito Bold"/>
                  <a:cs typeface="Nunito Bold"/>
                  <a:sym typeface="Nunito Bold"/>
                </a:rPr>
                <a:t>Recall</a:t>
              </a:r>
              <a:r>
                <a:rPr lang="en-US" sz="2799">
                  <a:solidFill>
                    <a:srgbClr val="000000"/>
                  </a:solidFill>
                  <a:latin typeface="Nunito"/>
                  <a:ea typeface="Nunito"/>
                  <a:cs typeface="Nunito"/>
                  <a:sym typeface="Nunito"/>
                </a:rPr>
                <a:t>: High recall for [nv], moderate recall for other common classes</a:t>
              </a:r>
            </a:p>
            <a:p>
              <a:pPr algn="l">
                <a:lnSpc>
                  <a:spcPts val="3639"/>
                </a:lnSpc>
              </a:pPr>
              <a:r>
                <a:rPr lang="en-US" sz="2799">
                  <a:solidFill>
                    <a:srgbClr val="000000"/>
                  </a:solidFill>
                  <a:latin typeface="Nunito"/>
                  <a:ea typeface="Nunito"/>
                  <a:cs typeface="Nunito"/>
                  <a:sym typeface="Nunito"/>
                </a:rPr>
                <a:t>• </a:t>
              </a:r>
              <a:r>
                <a:rPr lang="en-US" sz="2799" b="true">
                  <a:solidFill>
                    <a:srgbClr val="000000"/>
                  </a:solidFill>
                  <a:latin typeface="Nunito Bold"/>
                  <a:ea typeface="Nunito Bold"/>
                  <a:cs typeface="Nunito Bold"/>
                  <a:sym typeface="Nunito Bold"/>
                </a:rPr>
                <a:t>F1-Score</a:t>
              </a:r>
              <a:r>
                <a:rPr lang="en-US" sz="2799">
                  <a:solidFill>
                    <a:srgbClr val="000000"/>
                  </a:solidFill>
                  <a:latin typeface="Nunito"/>
                  <a:ea typeface="Nunito"/>
                  <a:cs typeface="Nunito"/>
                  <a:sym typeface="Nunito"/>
                </a:rPr>
                <a:t>: Balanced F1-scores across the categories</a:t>
              </a:r>
            </a:p>
            <a:p>
              <a:pPr algn="l">
                <a:lnSpc>
                  <a:spcPts val="3639"/>
                </a:lnSpc>
              </a:pPr>
              <a:r>
                <a:rPr lang="en-US" sz="2799">
                  <a:solidFill>
                    <a:srgbClr val="000000"/>
                  </a:solidFill>
                  <a:latin typeface="Nunito"/>
                  <a:ea typeface="Nunito"/>
                  <a:cs typeface="Nunito"/>
                  <a:sym typeface="Nunito"/>
                </a:rPr>
                <a:t>• </a:t>
              </a:r>
              <a:r>
                <a:rPr lang="en-US" sz="2799" b="true">
                  <a:solidFill>
                    <a:srgbClr val="000000"/>
                  </a:solidFill>
                  <a:latin typeface="Nunito Bold"/>
                  <a:ea typeface="Nunito Bold"/>
                  <a:cs typeface="Nunito Bold"/>
                  <a:sym typeface="Nunito Bold"/>
                </a:rPr>
                <a:t>Strengths</a:t>
              </a:r>
              <a:r>
                <a:rPr lang="en-US" sz="2799">
                  <a:solidFill>
                    <a:srgbClr val="000000"/>
                  </a:solidFill>
                  <a:latin typeface="Nunito"/>
                  <a:ea typeface="Nunito"/>
                  <a:cs typeface="Nunito"/>
                  <a:sym typeface="Nunito"/>
                </a:rPr>
                <a:t>: Simple, interpretable model with good accuracy and performance</a:t>
              </a:r>
            </a:p>
            <a:p>
              <a:pPr algn="l">
                <a:lnSpc>
                  <a:spcPts val="3639"/>
                </a:lnSpc>
              </a:pPr>
              <a:r>
                <a:rPr lang="en-US" sz="2799">
                  <a:solidFill>
                    <a:srgbClr val="000000"/>
                  </a:solidFill>
                  <a:latin typeface="Nunito"/>
                  <a:ea typeface="Nunito"/>
                  <a:cs typeface="Nunito"/>
                  <a:sym typeface="Nunito"/>
                </a:rPr>
                <a:t>• </a:t>
              </a:r>
              <a:r>
                <a:rPr lang="en-US" sz="2799" b="true">
                  <a:solidFill>
                    <a:srgbClr val="000000"/>
                  </a:solidFill>
                  <a:latin typeface="Nunito Bold"/>
                  <a:ea typeface="Nunito Bold"/>
                  <a:cs typeface="Nunito Bold"/>
                  <a:sym typeface="Nunito Bold"/>
                </a:rPr>
                <a:t>Weaknesses</a:t>
              </a:r>
              <a:r>
                <a:rPr lang="en-US" sz="2799">
                  <a:solidFill>
                    <a:srgbClr val="000000"/>
                  </a:solidFill>
                  <a:latin typeface="Nunito"/>
                  <a:ea typeface="Nunito"/>
                  <a:cs typeface="Nunito"/>
                  <a:sym typeface="Nunito"/>
                </a:rPr>
                <a:t>: Struggles slightly with rare classes due to class imbalance. </a:t>
              </a:r>
            </a:p>
          </p:txBody>
        </p:sp>
      </p:grpSp>
      <p:sp>
        <p:nvSpPr>
          <p:cNvPr name="TextBox 6" id="6"/>
          <p:cNvSpPr txBox="true"/>
          <p:nvPr/>
        </p:nvSpPr>
        <p:spPr>
          <a:xfrm rot="0">
            <a:off x="1028700" y="1019175"/>
            <a:ext cx="12973818" cy="1381125"/>
          </a:xfrm>
          <a:prstGeom prst="rect">
            <a:avLst/>
          </a:prstGeom>
        </p:spPr>
        <p:txBody>
          <a:bodyPr anchor="t" rtlCol="false" tIns="0" lIns="0" bIns="0" rIns="0">
            <a:spAutoFit/>
          </a:bodyPr>
          <a:lstStyle/>
          <a:p>
            <a:pPr algn="l">
              <a:lnSpc>
                <a:spcPts val="10800"/>
              </a:lnSpc>
            </a:pPr>
            <a:r>
              <a:rPr lang="en-US" sz="9000">
                <a:solidFill>
                  <a:srgbClr val="000000"/>
                </a:solidFill>
                <a:latin typeface="Kollektif"/>
                <a:ea typeface="Kollektif"/>
                <a:cs typeface="Kollektif"/>
                <a:sym typeface="Kollektif"/>
              </a:rPr>
              <a:t>Results - Decision Trees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9FCF3"/>
        </a:solidFill>
      </p:bgPr>
    </p:bg>
    <p:spTree>
      <p:nvGrpSpPr>
        <p:cNvPr id="1" name=""/>
        <p:cNvGrpSpPr/>
        <p:nvPr/>
      </p:nvGrpSpPr>
      <p:grpSpPr>
        <a:xfrm>
          <a:off x="0" y="0"/>
          <a:ext cx="0" cy="0"/>
          <a:chOff x="0" y="0"/>
          <a:chExt cx="0" cy="0"/>
        </a:xfrm>
      </p:grpSpPr>
      <p:sp>
        <p:nvSpPr>
          <p:cNvPr name="Freeform 2" id="2"/>
          <p:cNvSpPr/>
          <p:nvPr/>
        </p:nvSpPr>
        <p:spPr>
          <a:xfrm flipH="false" flipV="false" rot="0">
            <a:off x="6951260" y="3885234"/>
            <a:ext cx="10308040" cy="5373066"/>
          </a:xfrm>
          <a:custGeom>
            <a:avLst/>
            <a:gdLst/>
            <a:ahLst/>
            <a:cxnLst/>
            <a:rect r="r" b="b" t="t" l="l"/>
            <a:pathLst>
              <a:path h="5373066" w="10308040">
                <a:moveTo>
                  <a:pt x="0" y="0"/>
                </a:moveTo>
                <a:lnTo>
                  <a:pt x="10308040" y="0"/>
                </a:lnTo>
                <a:lnTo>
                  <a:pt x="10308040" y="5373066"/>
                </a:lnTo>
                <a:lnTo>
                  <a:pt x="0" y="5373066"/>
                </a:lnTo>
                <a:lnTo>
                  <a:pt x="0" y="0"/>
                </a:lnTo>
                <a:close/>
              </a:path>
            </a:pathLst>
          </a:custGeom>
          <a:blipFill>
            <a:blip r:embed="rId2"/>
            <a:stretch>
              <a:fillRect l="0" t="0" r="0" b="0"/>
            </a:stretch>
          </a:blipFill>
        </p:spPr>
      </p:sp>
      <p:grpSp>
        <p:nvGrpSpPr>
          <p:cNvPr name="Group 3" id="3"/>
          <p:cNvGrpSpPr/>
          <p:nvPr/>
        </p:nvGrpSpPr>
        <p:grpSpPr>
          <a:xfrm rot="0">
            <a:off x="1028700" y="3063617"/>
            <a:ext cx="5643082" cy="6830036"/>
            <a:chOff x="0" y="0"/>
            <a:chExt cx="7524110" cy="9106715"/>
          </a:xfrm>
        </p:grpSpPr>
        <p:sp>
          <p:nvSpPr>
            <p:cNvPr name="TextBox 4" id="4"/>
            <p:cNvSpPr txBox="true"/>
            <p:nvPr/>
          </p:nvSpPr>
          <p:spPr>
            <a:xfrm rot="0">
              <a:off x="0" y="-9525"/>
              <a:ext cx="7524110" cy="657225"/>
            </a:xfrm>
            <a:prstGeom prst="rect">
              <a:avLst/>
            </a:prstGeom>
          </p:spPr>
          <p:txBody>
            <a:bodyPr anchor="t" rtlCol="false" tIns="0" lIns="0" bIns="0" rIns="0">
              <a:spAutoFit/>
            </a:bodyPr>
            <a:lstStyle/>
            <a:p>
              <a:pPr algn="l">
                <a:lnSpc>
                  <a:spcPts val="3840"/>
                </a:lnSpc>
              </a:pPr>
              <a:r>
                <a:rPr lang="en-US" sz="3200">
                  <a:solidFill>
                    <a:srgbClr val="000000"/>
                  </a:solidFill>
                  <a:latin typeface="Kollektif"/>
                  <a:ea typeface="Kollektif"/>
                  <a:cs typeface="Kollektif"/>
                  <a:sym typeface="Kollektif"/>
                </a:rPr>
                <a:t>Accuracy: 92.86%</a:t>
              </a:r>
            </a:p>
          </p:txBody>
        </p:sp>
        <p:sp>
          <p:nvSpPr>
            <p:cNvPr name="TextBox 5" id="5"/>
            <p:cNvSpPr txBox="true"/>
            <p:nvPr/>
          </p:nvSpPr>
          <p:spPr>
            <a:xfrm rot="0">
              <a:off x="0" y="1200753"/>
              <a:ext cx="7524110" cy="7905962"/>
            </a:xfrm>
            <a:prstGeom prst="rect">
              <a:avLst/>
            </a:prstGeom>
          </p:spPr>
          <p:txBody>
            <a:bodyPr anchor="t" rtlCol="false" tIns="0" lIns="0" bIns="0" rIns="0">
              <a:spAutoFit/>
            </a:bodyPr>
            <a:lstStyle/>
            <a:p>
              <a:pPr algn="l">
                <a:lnSpc>
                  <a:spcPts val="3639"/>
                </a:lnSpc>
              </a:pPr>
              <a:r>
                <a:rPr lang="en-US" sz="2799">
                  <a:solidFill>
                    <a:srgbClr val="000000"/>
                  </a:solidFill>
                  <a:latin typeface="Nunito"/>
                  <a:ea typeface="Nunito"/>
                  <a:cs typeface="Nunito"/>
                  <a:sym typeface="Nunito"/>
                </a:rPr>
                <a:t>• </a:t>
              </a:r>
              <a:r>
                <a:rPr lang="en-US" sz="2799" b="true">
                  <a:solidFill>
                    <a:srgbClr val="000000"/>
                  </a:solidFill>
                  <a:latin typeface="Nunito Bold"/>
                  <a:ea typeface="Nunito Bold"/>
                  <a:cs typeface="Nunito Bold"/>
                  <a:sym typeface="Nunito Bold"/>
                </a:rPr>
                <a:t>Precision</a:t>
              </a:r>
              <a:r>
                <a:rPr lang="en-US" sz="2799">
                  <a:solidFill>
                    <a:srgbClr val="000000"/>
                  </a:solidFill>
                  <a:latin typeface="Nunito"/>
                  <a:ea typeface="Nunito"/>
                  <a:cs typeface="Nunito"/>
                  <a:sym typeface="Nunito"/>
                </a:rPr>
                <a:t>: High precision for most classes. </a:t>
              </a:r>
            </a:p>
            <a:p>
              <a:pPr algn="l">
                <a:lnSpc>
                  <a:spcPts val="3639"/>
                </a:lnSpc>
              </a:pPr>
              <a:r>
                <a:rPr lang="en-US" sz="2799">
                  <a:solidFill>
                    <a:srgbClr val="000000"/>
                  </a:solidFill>
                  <a:latin typeface="Nunito"/>
                  <a:ea typeface="Nunito"/>
                  <a:cs typeface="Nunito"/>
                  <a:sym typeface="Nunito"/>
                </a:rPr>
                <a:t>• </a:t>
              </a:r>
              <a:r>
                <a:rPr lang="en-US" sz="2799" b="true">
                  <a:solidFill>
                    <a:srgbClr val="000000"/>
                  </a:solidFill>
                  <a:latin typeface="Nunito Bold"/>
                  <a:ea typeface="Nunito Bold"/>
                  <a:cs typeface="Nunito Bold"/>
                  <a:sym typeface="Nunito Bold"/>
                </a:rPr>
                <a:t>Recall</a:t>
              </a:r>
              <a:r>
                <a:rPr lang="en-US" sz="2799">
                  <a:solidFill>
                    <a:srgbClr val="000000"/>
                  </a:solidFill>
                  <a:latin typeface="Nunito"/>
                  <a:ea typeface="Nunito"/>
                  <a:cs typeface="Nunito"/>
                  <a:sym typeface="Nunito"/>
                </a:rPr>
                <a:t>: High recall for [nv], moderate recall for other common classes</a:t>
              </a:r>
            </a:p>
            <a:p>
              <a:pPr algn="l">
                <a:lnSpc>
                  <a:spcPts val="3639"/>
                </a:lnSpc>
              </a:pPr>
              <a:r>
                <a:rPr lang="en-US" sz="2799">
                  <a:solidFill>
                    <a:srgbClr val="000000"/>
                  </a:solidFill>
                  <a:latin typeface="Nunito"/>
                  <a:ea typeface="Nunito"/>
                  <a:cs typeface="Nunito"/>
                  <a:sym typeface="Nunito"/>
                </a:rPr>
                <a:t>• </a:t>
              </a:r>
              <a:r>
                <a:rPr lang="en-US" sz="2799" b="true">
                  <a:solidFill>
                    <a:srgbClr val="000000"/>
                  </a:solidFill>
                  <a:latin typeface="Nunito Bold"/>
                  <a:ea typeface="Nunito Bold"/>
                  <a:cs typeface="Nunito Bold"/>
                  <a:sym typeface="Nunito Bold"/>
                </a:rPr>
                <a:t>F1-Score</a:t>
              </a:r>
              <a:r>
                <a:rPr lang="en-US" sz="2799">
                  <a:solidFill>
                    <a:srgbClr val="000000"/>
                  </a:solidFill>
                  <a:latin typeface="Nunito"/>
                  <a:ea typeface="Nunito"/>
                  <a:cs typeface="Nunito"/>
                  <a:sym typeface="Nunito"/>
                </a:rPr>
                <a:t>: Balanced F1-scores across the categories</a:t>
              </a:r>
            </a:p>
            <a:p>
              <a:pPr algn="l">
                <a:lnSpc>
                  <a:spcPts val="3639"/>
                </a:lnSpc>
              </a:pPr>
              <a:r>
                <a:rPr lang="en-US" sz="2799">
                  <a:solidFill>
                    <a:srgbClr val="000000"/>
                  </a:solidFill>
                  <a:latin typeface="Nunito"/>
                  <a:ea typeface="Nunito"/>
                  <a:cs typeface="Nunito"/>
                  <a:sym typeface="Nunito"/>
                </a:rPr>
                <a:t>• </a:t>
              </a:r>
              <a:r>
                <a:rPr lang="en-US" sz="2799" b="true">
                  <a:solidFill>
                    <a:srgbClr val="000000"/>
                  </a:solidFill>
                  <a:latin typeface="Nunito Bold"/>
                  <a:ea typeface="Nunito Bold"/>
                  <a:cs typeface="Nunito Bold"/>
                  <a:sym typeface="Nunito Bold"/>
                </a:rPr>
                <a:t>Strengths</a:t>
              </a:r>
              <a:r>
                <a:rPr lang="en-US" sz="2799">
                  <a:solidFill>
                    <a:srgbClr val="000000"/>
                  </a:solidFill>
                  <a:latin typeface="Nunito"/>
                  <a:ea typeface="Nunito"/>
                  <a:cs typeface="Nunito"/>
                  <a:sym typeface="Nunito"/>
                </a:rPr>
                <a:t>: Simple, interpretable model with good accuracy and performance</a:t>
              </a:r>
            </a:p>
            <a:p>
              <a:pPr algn="l">
                <a:lnSpc>
                  <a:spcPts val="3639"/>
                </a:lnSpc>
              </a:pPr>
              <a:r>
                <a:rPr lang="en-US" sz="2799">
                  <a:solidFill>
                    <a:srgbClr val="000000"/>
                  </a:solidFill>
                  <a:latin typeface="Nunito"/>
                  <a:ea typeface="Nunito"/>
                  <a:cs typeface="Nunito"/>
                  <a:sym typeface="Nunito"/>
                </a:rPr>
                <a:t>• </a:t>
              </a:r>
              <a:r>
                <a:rPr lang="en-US" sz="2799" b="true">
                  <a:solidFill>
                    <a:srgbClr val="000000"/>
                  </a:solidFill>
                  <a:latin typeface="Nunito Bold"/>
                  <a:ea typeface="Nunito Bold"/>
                  <a:cs typeface="Nunito Bold"/>
                  <a:sym typeface="Nunito Bold"/>
                </a:rPr>
                <a:t>Weaknesses</a:t>
              </a:r>
              <a:r>
                <a:rPr lang="en-US" sz="2799">
                  <a:solidFill>
                    <a:srgbClr val="000000"/>
                  </a:solidFill>
                  <a:latin typeface="Nunito"/>
                  <a:ea typeface="Nunito"/>
                  <a:cs typeface="Nunito"/>
                  <a:sym typeface="Nunito"/>
                </a:rPr>
                <a:t>: Struggles slightly with rare classes due to class imbalance. </a:t>
              </a:r>
            </a:p>
          </p:txBody>
        </p:sp>
      </p:grpSp>
      <p:sp>
        <p:nvSpPr>
          <p:cNvPr name="TextBox 6" id="6"/>
          <p:cNvSpPr txBox="true"/>
          <p:nvPr/>
        </p:nvSpPr>
        <p:spPr>
          <a:xfrm rot="0">
            <a:off x="1028700" y="1019175"/>
            <a:ext cx="12973818" cy="1381125"/>
          </a:xfrm>
          <a:prstGeom prst="rect">
            <a:avLst/>
          </a:prstGeom>
        </p:spPr>
        <p:txBody>
          <a:bodyPr anchor="t" rtlCol="false" tIns="0" lIns="0" bIns="0" rIns="0">
            <a:spAutoFit/>
          </a:bodyPr>
          <a:lstStyle/>
          <a:p>
            <a:pPr algn="l">
              <a:lnSpc>
                <a:spcPts val="10800"/>
              </a:lnSpc>
            </a:pPr>
            <a:r>
              <a:rPr lang="en-US" sz="9000">
                <a:solidFill>
                  <a:srgbClr val="000000"/>
                </a:solidFill>
                <a:latin typeface="Kollektif"/>
                <a:ea typeface="Kollektif"/>
                <a:cs typeface="Kollektif"/>
                <a:sym typeface="Kollektif"/>
              </a:rPr>
              <a:t>Results - Decision Trees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9FCF3"/>
        </a:solidFill>
      </p:bgPr>
    </p:bg>
    <p:spTree>
      <p:nvGrpSpPr>
        <p:cNvPr id="1" name=""/>
        <p:cNvGrpSpPr/>
        <p:nvPr/>
      </p:nvGrpSpPr>
      <p:grpSpPr>
        <a:xfrm>
          <a:off x="0" y="0"/>
          <a:ext cx="0" cy="0"/>
          <a:chOff x="0" y="0"/>
          <a:chExt cx="0" cy="0"/>
        </a:xfrm>
      </p:grpSpPr>
      <p:sp>
        <p:nvSpPr>
          <p:cNvPr name="Freeform 2" id="2"/>
          <p:cNvSpPr/>
          <p:nvPr/>
        </p:nvSpPr>
        <p:spPr>
          <a:xfrm flipH="false" flipV="false" rot="0">
            <a:off x="9579035" y="3241770"/>
            <a:ext cx="7680265" cy="6016530"/>
          </a:xfrm>
          <a:custGeom>
            <a:avLst/>
            <a:gdLst/>
            <a:ahLst/>
            <a:cxnLst/>
            <a:rect r="r" b="b" t="t" l="l"/>
            <a:pathLst>
              <a:path h="6016530" w="7680265">
                <a:moveTo>
                  <a:pt x="0" y="0"/>
                </a:moveTo>
                <a:lnTo>
                  <a:pt x="7680265" y="0"/>
                </a:lnTo>
                <a:lnTo>
                  <a:pt x="7680265" y="6016530"/>
                </a:lnTo>
                <a:lnTo>
                  <a:pt x="0" y="6016530"/>
                </a:lnTo>
                <a:lnTo>
                  <a:pt x="0" y="0"/>
                </a:lnTo>
                <a:close/>
              </a:path>
            </a:pathLst>
          </a:custGeom>
          <a:blipFill>
            <a:blip r:embed="rId2"/>
            <a:stretch>
              <a:fillRect l="0" t="0" r="0" b="0"/>
            </a:stretch>
          </a:blipFill>
        </p:spPr>
      </p:sp>
      <p:grpSp>
        <p:nvGrpSpPr>
          <p:cNvPr name="Group 3" id="3"/>
          <p:cNvGrpSpPr/>
          <p:nvPr/>
        </p:nvGrpSpPr>
        <p:grpSpPr>
          <a:xfrm rot="0">
            <a:off x="1028700" y="3063617"/>
            <a:ext cx="5643082" cy="6830036"/>
            <a:chOff x="0" y="0"/>
            <a:chExt cx="7524110" cy="9106715"/>
          </a:xfrm>
        </p:grpSpPr>
        <p:sp>
          <p:nvSpPr>
            <p:cNvPr name="TextBox 4" id="4"/>
            <p:cNvSpPr txBox="true"/>
            <p:nvPr/>
          </p:nvSpPr>
          <p:spPr>
            <a:xfrm rot="0">
              <a:off x="0" y="-9525"/>
              <a:ext cx="7524110" cy="657225"/>
            </a:xfrm>
            <a:prstGeom prst="rect">
              <a:avLst/>
            </a:prstGeom>
          </p:spPr>
          <p:txBody>
            <a:bodyPr anchor="t" rtlCol="false" tIns="0" lIns="0" bIns="0" rIns="0">
              <a:spAutoFit/>
            </a:bodyPr>
            <a:lstStyle/>
            <a:p>
              <a:pPr algn="l">
                <a:lnSpc>
                  <a:spcPts val="3840"/>
                </a:lnSpc>
              </a:pPr>
              <a:r>
                <a:rPr lang="en-US" sz="3200">
                  <a:solidFill>
                    <a:srgbClr val="000000"/>
                  </a:solidFill>
                  <a:latin typeface="Kollektif"/>
                  <a:ea typeface="Kollektif"/>
                  <a:cs typeface="Kollektif"/>
                  <a:sym typeface="Kollektif"/>
                </a:rPr>
                <a:t>Accuracy: 95.01%</a:t>
              </a:r>
            </a:p>
          </p:txBody>
        </p:sp>
        <p:sp>
          <p:nvSpPr>
            <p:cNvPr name="TextBox 5" id="5"/>
            <p:cNvSpPr txBox="true"/>
            <p:nvPr/>
          </p:nvSpPr>
          <p:spPr>
            <a:xfrm rot="0">
              <a:off x="0" y="1200753"/>
              <a:ext cx="7524110" cy="7905962"/>
            </a:xfrm>
            <a:prstGeom prst="rect">
              <a:avLst/>
            </a:prstGeom>
          </p:spPr>
          <p:txBody>
            <a:bodyPr anchor="t" rtlCol="false" tIns="0" lIns="0" bIns="0" rIns="0">
              <a:spAutoFit/>
            </a:bodyPr>
            <a:lstStyle/>
            <a:p>
              <a:pPr algn="l">
                <a:lnSpc>
                  <a:spcPts val="3639"/>
                </a:lnSpc>
              </a:pPr>
              <a:r>
                <a:rPr lang="en-US" sz="2799">
                  <a:solidFill>
                    <a:srgbClr val="000000"/>
                  </a:solidFill>
                  <a:latin typeface="Nunito"/>
                  <a:ea typeface="Nunito"/>
                  <a:cs typeface="Nunito"/>
                  <a:sym typeface="Nunito"/>
                </a:rPr>
                <a:t>• </a:t>
              </a:r>
              <a:r>
                <a:rPr lang="en-US" sz="2799" b="true">
                  <a:solidFill>
                    <a:srgbClr val="000000"/>
                  </a:solidFill>
                  <a:latin typeface="Nunito Bold"/>
                  <a:ea typeface="Nunito Bold"/>
                  <a:cs typeface="Nunito Bold"/>
                  <a:sym typeface="Nunito Bold"/>
                </a:rPr>
                <a:t>Precision</a:t>
              </a:r>
              <a:r>
                <a:rPr lang="en-US" sz="2799">
                  <a:solidFill>
                    <a:srgbClr val="000000"/>
                  </a:solidFill>
                  <a:latin typeface="Nunito"/>
                  <a:ea typeface="Nunito"/>
                  <a:cs typeface="Nunito"/>
                  <a:sym typeface="Nunito"/>
                </a:rPr>
                <a:t>: Very high precision across most classes</a:t>
              </a:r>
            </a:p>
            <a:p>
              <a:pPr algn="l">
                <a:lnSpc>
                  <a:spcPts val="3639"/>
                </a:lnSpc>
              </a:pPr>
              <a:r>
                <a:rPr lang="en-US" sz="2799">
                  <a:solidFill>
                    <a:srgbClr val="000000"/>
                  </a:solidFill>
                  <a:latin typeface="Nunito"/>
                  <a:ea typeface="Nunito"/>
                  <a:cs typeface="Nunito"/>
                  <a:sym typeface="Nunito"/>
                </a:rPr>
                <a:t>• </a:t>
              </a:r>
              <a:r>
                <a:rPr lang="en-US" sz="2799" b="true">
                  <a:solidFill>
                    <a:srgbClr val="000000"/>
                  </a:solidFill>
                  <a:latin typeface="Nunito Bold"/>
                  <a:ea typeface="Nunito Bold"/>
                  <a:cs typeface="Nunito Bold"/>
                  <a:sym typeface="Nunito Bold"/>
                </a:rPr>
                <a:t>Recall</a:t>
              </a:r>
              <a:r>
                <a:rPr lang="en-US" sz="2799">
                  <a:solidFill>
                    <a:srgbClr val="000000"/>
                  </a:solidFill>
                  <a:latin typeface="Nunito"/>
                  <a:ea typeface="Nunito"/>
                  <a:cs typeface="Nunito"/>
                  <a:sym typeface="Nunito"/>
                </a:rPr>
                <a:t>: Excellent recall for [nv] (100%) but slightly lower for rare classes</a:t>
              </a:r>
            </a:p>
            <a:p>
              <a:pPr algn="l">
                <a:lnSpc>
                  <a:spcPts val="3639"/>
                </a:lnSpc>
              </a:pPr>
              <a:r>
                <a:rPr lang="en-US" sz="2799">
                  <a:solidFill>
                    <a:srgbClr val="000000"/>
                  </a:solidFill>
                  <a:latin typeface="Nunito"/>
                  <a:ea typeface="Nunito"/>
                  <a:cs typeface="Nunito"/>
                  <a:sym typeface="Nunito"/>
                </a:rPr>
                <a:t>• </a:t>
              </a:r>
              <a:r>
                <a:rPr lang="en-US" sz="2799" b="true">
                  <a:solidFill>
                    <a:srgbClr val="000000"/>
                  </a:solidFill>
                  <a:latin typeface="Nunito Bold"/>
                  <a:ea typeface="Nunito Bold"/>
                  <a:cs typeface="Nunito Bold"/>
                  <a:sym typeface="Nunito Bold"/>
                </a:rPr>
                <a:t>F1-Score</a:t>
              </a:r>
              <a:r>
                <a:rPr lang="en-US" sz="2799">
                  <a:solidFill>
                    <a:srgbClr val="000000"/>
                  </a:solidFill>
                  <a:latin typeface="Nunito"/>
                  <a:ea typeface="Nunito"/>
                  <a:cs typeface="Nunito"/>
                  <a:sym typeface="Nunito"/>
                </a:rPr>
                <a:t>: High F1-scores overall, showing a good balance</a:t>
              </a:r>
            </a:p>
            <a:p>
              <a:pPr algn="l">
                <a:lnSpc>
                  <a:spcPts val="3639"/>
                </a:lnSpc>
              </a:pPr>
              <a:r>
                <a:rPr lang="en-US" sz="2799">
                  <a:solidFill>
                    <a:srgbClr val="000000"/>
                  </a:solidFill>
                  <a:latin typeface="Nunito"/>
                  <a:ea typeface="Nunito"/>
                  <a:cs typeface="Nunito"/>
                  <a:sym typeface="Nunito"/>
                </a:rPr>
                <a:t>• </a:t>
              </a:r>
              <a:r>
                <a:rPr lang="en-US" sz="2799" b="true">
                  <a:solidFill>
                    <a:srgbClr val="000000"/>
                  </a:solidFill>
                  <a:latin typeface="Nunito Bold"/>
                  <a:ea typeface="Nunito Bold"/>
                  <a:cs typeface="Nunito Bold"/>
                  <a:sym typeface="Nunito Bold"/>
                </a:rPr>
                <a:t>Strengths</a:t>
              </a:r>
              <a:r>
                <a:rPr lang="en-US" sz="2799">
                  <a:solidFill>
                    <a:srgbClr val="000000"/>
                  </a:solidFill>
                  <a:latin typeface="Nunito"/>
                  <a:ea typeface="Nunito"/>
                  <a:cs typeface="Nunito"/>
                  <a:sym typeface="Nunito"/>
                </a:rPr>
                <a:t>: Robust model with excellent handling of class imbalances</a:t>
              </a:r>
            </a:p>
            <a:p>
              <a:pPr algn="l">
                <a:lnSpc>
                  <a:spcPts val="3639"/>
                </a:lnSpc>
              </a:pPr>
              <a:r>
                <a:rPr lang="en-US" sz="2799">
                  <a:solidFill>
                    <a:srgbClr val="000000"/>
                  </a:solidFill>
                  <a:latin typeface="Nunito"/>
                  <a:ea typeface="Nunito"/>
                  <a:cs typeface="Nunito"/>
                  <a:sym typeface="Nunito"/>
                </a:rPr>
                <a:t>• </a:t>
              </a:r>
              <a:r>
                <a:rPr lang="en-US" sz="2799" b="true">
                  <a:solidFill>
                    <a:srgbClr val="000000"/>
                  </a:solidFill>
                  <a:latin typeface="Nunito Bold"/>
                  <a:ea typeface="Nunito Bold"/>
                  <a:cs typeface="Nunito Bold"/>
                  <a:sym typeface="Nunito Bold"/>
                </a:rPr>
                <a:t>Weaknesses</a:t>
              </a:r>
              <a:r>
                <a:rPr lang="en-US" sz="2799">
                  <a:solidFill>
                    <a:srgbClr val="000000"/>
                  </a:solidFill>
                  <a:latin typeface="Nunito"/>
                  <a:ea typeface="Nunito"/>
                  <a:cs typeface="Nunito"/>
                  <a:sym typeface="Nunito"/>
                </a:rPr>
                <a:t>: More complex and less interpretable than Decision Trees.</a:t>
              </a:r>
            </a:p>
          </p:txBody>
        </p:sp>
      </p:grpSp>
      <p:sp>
        <p:nvSpPr>
          <p:cNvPr name="TextBox 6" id="6"/>
          <p:cNvSpPr txBox="true"/>
          <p:nvPr/>
        </p:nvSpPr>
        <p:spPr>
          <a:xfrm rot="0">
            <a:off x="1028700" y="1019175"/>
            <a:ext cx="12973818" cy="1381125"/>
          </a:xfrm>
          <a:prstGeom prst="rect">
            <a:avLst/>
          </a:prstGeom>
        </p:spPr>
        <p:txBody>
          <a:bodyPr anchor="t" rtlCol="false" tIns="0" lIns="0" bIns="0" rIns="0">
            <a:spAutoFit/>
          </a:bodyPr>
          <a:lstStyle/>
          <a:p>
            <a:pPr algn="l">
              <a:lnSpc>
                <a:spcPts val="10800"/>
              </a:lnSpc>
            </a:pPr>
            <a:r>
              <a:rPr lang="en-US" sz="9000">
                <a:solidFill>
                  <a:srgbClr val="000000"/>
                </a:solidFill>
                <a:latin typeface="Kollektif"/>
                <a:ea typeface="Kollektif"/>
                <a:cs typeface="Kollektif"/>
                <a:sym typeface="Kollektif"/>
              </a:rPr>
              <a:t>Results - Random Forest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9FCF3"/>
        </a:solidFill>
      </p:bgPr>
    </p:bg>
    <p:spTree>
      <p:nvGrpSpPr>
        <p:cNvPr id="1" name=""/>
        <p:cNvGrpSpPr/>
        <p:nvPr/>
      </p:nvGrpSpPr>
      <p:grpSpPr>
        <a:xfrm>
          <a:off x="0" y="0"/>
          <a:ext cx="0" cy="0"/>
          <a:chOff x="0" y="0"/>
          <a:chExt cx="0" cy="0"/>
        </a:xfrm>
      </p:grpSpPr>
      <p:sp>
        <p:nvSpPr>
          <p:cNvPr name="Freeform 2" id="2"/>
          <p:cNvSpPr/>
          <p:nvPr/>
        </p:nvSpPr>
        <p:spPr>
          <a:xfrm flipH="false" flipV="false" rot="0">
            <a:off x="7390933" y="4114414"/>
            <a:ext cx="9868367" cy="5143886"/>
          </a:xfrm>
          <a:custGeom>
            <a:avLst/>
            <a:gdLst/>
            <a:ahLst/>
            <a:cxnLst/>
            <a:rect r="r" b="b" t="t" l="l"/>
            <a:pathLst>
              <a:path h="5143886" w="9868367">
                <a:moveTo>
                  <a:pt x="0" y="0"/>
                </a:moveTo>
                <a:lnTo>
                  <a:pt x="9868367" y="0"/>
                </a:lnTo>
                <a:lnTo>
                  <a:pt x="9868367" y="5143886"/>
                </a:lnTo>
                <a:lnTo>
                  <a:pt x="0" y="5143886"/>
                </a:lnTo>
                <a:lnTo>
                  <a:pt x="0" y="0"/>
                </a:lnTo>
                <a:close/>
              </a:path>
            </a:pathLst>
          </a:custGeom>
          <a:blipFill>
            <a:blip r:embed="rId2"/>
            <a:stretch>
              <a:fillRect l="0" t="0" r="0" b="0"/>
            </a:stretch>
          </a:blipFill>
        </p:spPr>
      </p:sp>
      <p:grpSp>
        <p:nvGrpSpPr>
          <p:cNvPr name="Group 3" id="3"/>
          <p:cNvGrpSpPr/>
          <p:nvPr/>
        </p:nvGrpSpPr>
        <p:grpSpPr>
          <a:xfrm rot="0">
            <a:off x="1028700" y="3063617"/>
            <a:ext cx="5643082" cy="7287236"/>
            <a:chOff x="0" y="0"/>
            <a:chExt cx="7524110" cy="9716315"/>
          </a:xfrm>
        </p:grpSpPr>
        <p:sp>
          <p:nvSpPr>
            <p:cNvPr name="TextBox 4" id="4"/>
            <p:cNvSpPr txBox="true"/>
            <p:nvPr/>
          </p:nvSpPr>
          <p:spPr>
            <a:xfrm rot="0">
              <a:off x="0" y="-9525"/>
              <a:ext cx="7524110" cy="657225"/>
            </a:xfrm>
            <a:prstGeom prst="rect">
              <a:avLst/>
            </a:prstGeom>
          </p:spPr>
          <p:txBody>
            <a:bodyPr anchor="t" rtlCol="false" tIns="0" lIns="0" bIns="0" rIns="0">
              <a:spAutoFit/>
            </a:bodyPr>
            <a:lstStyle/>
            <a:p>
              <a:pPr algn="l">
                <a:lnSpc>
                  <a:spcPts val="3840"/>
                </a:lnSpc>
              </a:pPr>
              <a:r>
                <a:rPr lang="en-US" sz="3200">
                  <a:solidFill>
                    <a:srgbClr val="000000"/>
                  </a:solidFill>
                  <a:latin typeface="Kollektif"/>
                  <a:ea typeface="Kollektif"/>
                  <a:cs typeface="Kollektif"/>
                  <a:sym typeface="Kollektif"/>
                </a:rPr>
                <a:t>Accuracy:</a:t>
              </a:r>
              <a:r>
                <a:rPr lang="en-US" sz="3200">
                  <a:solidFill>
                    <a:srgbClr val="000000"/>
                  </a:solidFill>
                  <a:latin typeface="Kollektif"/>
                  <a:ea typeface="Kollektif"/>
                  <a:cs typeface="Kollektif"/>
                  <a:sym typeface="Kollektif"/>
                </a:rPr>
                <a:t> 95.01%</a:t>
              </a:r>
            </a:p>
          </p:txBody>
        </p:sp>
        <p:sp>
          <p:nvSpPr>
            <p:cNvPr name="TextBox 5" id="5"/>
            <p:cNvSpPr txBox="true"/>
            <p:nvPr/>
          </p:nvSpPr>
          <p:spPr>
            <a:xfrm rot="0">
              <a:off x="0" y="1200753"/>
              <a:ext cx="7524110" cy="8515562"/>
            </a:xfrm>
            <a:prstGeom prst="rect">
              <a:avLst/>
            </a:prstGeom>
          </p:spPr>
          <p:txBody>
            <a:bodyPr anchor="t" rtlCol="false" tIns="0" lIns="0" bIns="0" rIns="0">
              <a:spAutoFit/>
            </a:bodyPr>
            <a:lstStyle/>
            <a:p>
              <a:pPr algn="l">
                <a:lnSpc>
                  <a:spcPts val="3639"/>
                </a:lnSpc>
              </a:pPr>
              <a:r>
                <a:rPr lang="en-US" sz="2799">
                  <a:solidFill>
                    <a:srgbClr val="000000"/>
                  </a:solidFill>
                  <a:latin typeface="Nunito"/>
                  <a:ea typeface="Nunito"/>
                  <a:cs typeface="Nunito"/>
                  <a:sym typeface="Nunito"/>
                </a:rPr>
                <a:t>• </a:t>
              </a:r>
              <a:r>
                <a:rPr lang="en-US" sz="2799" b="true">
                  <a:solidFill>
                    <a:srgbClr val="000000"/>
                  </a:solidFill>
                  <a:latin typeface="Nunito Bold"/>
                  <a:ea typeface="Nunito Bold"/>
                  <a:cs typeface="Nunito Bold"/>
                  <a:sym typeface="Nunito Bold"/>
                </a:rPr>
                <a:t>Precision</a:t>
              </a:r>
              <a:r>
                <a:rPr lang="en-US" sz="2799">
                  <a:solidFill>
                    <a:srgbClr val="000000"/>
                  </a:solidFill>
                  <a:latin typeface="Nunito"/>
                  <a:ea typeface="Nunito"/>
                  <a:cs typeface="Nunito"/>
                  <a:sym typeface="Nunito"/>
                </a:rPr>
                <a:t>: Very high precision across most classes</a:t>
              </a:r>
            </a:p>
            <a:p>
              <a:pPr algn="l">
                <a:lnSpc>
                  <a:spcPts val="3639"/>
                </a:lnSpc>
              </a:pPr>
              <a:r>
                <a:rPr lang="en-US" sz="2799">
                  <a:solidFill>
                    <a:srgbClr val="000000"/>
                  </a:solidFill>
                  <a:latin typeface="Nunito"/>
                  <a:ea typeface="Nunito"/>
                  <a:cs typeface="Nunito"/>
                  <a:sym typeface="Nunito"/>
                </a:rPr>
                <a:t>• </a:t>
              </a:r>
              <a:r>
                <a:rPr lang="en-US" sz="2799" b="true">
                  <a:solidFill>
                    <a:srgbClr val="000000"/>
                  </a:solidFill>
                  <a:latin typeface="Nunito Bold"/>
                  <a:ea typeface="Nunito Bold"/>
                  <a:cs typeface="Nunito Bold"/>
                  <a:sym typeface="Nunito Bold"/>
                </a:rPr>
                <a:t>Recall</a:t>
              </a:r>
              <a:r>
                <a:rPr lang="en-US" sz="2799">
                  <a:solidFill>
                    <a:srgbClr val="000000"/>
                  </a:solidFill>
                  <a:latin typeface="Nunito"/>
                  <a:ea typeface="Nunito"/>
                  <a:cs typeface="Nunito"/>
                  <a:sym typeface="Nunito"/>
                </a:rPr>
                <a:t>: Excellent recall for [nv] (100%) but slightly lower for rare classes</a:t>
              </a:r>
            </a:p>
            <a:p>
              <a:pPr algn="l">
                <a:lnSpc>
                  <a:spcPts val="3639"/>
                </a:lnSpc>
              </a:pPr>
              <a:r>
                <a:rPr lang="en-US" sz="2799">
                  <a:solidFill>
                    <a:srgbClr val="000000"/>
                  </a:solidFill>
                  <a:latin typeface="Nunito"/>
                  <a:ea typeface="Nunito"/>
                  <a:cs typeface="Nunito"/>
                  <a:sym typeface="Nunito"/>
                </a:rPr>
                <a:t>• </a:t>
              </a:r>
              <a:r>
                <a:rPr lang="en-US" sz="2799" b="true">
                  <a:solidFill>
                    <a:srgbClr val="000000"/>
                  </a:solidFill>
                  <a:latin typeface="Nunito Bold"/>
                  <a:ea typeface="Nunito Bold"/>
                  <a:cs typeface="Nunito Bold"/>
                  <a:sym typeface="Nunito Bold"/>
                </a:rPr>
                <a:t>F1-Score</a:t>
              </a:r>
              <a:r>
                <a:rPr lang="en-US" sz="2799">
                  <a:solidFill>
                    <a:srgbClr val="000000"/>
                  </a:solidFill>
                  <a:latin typeface="Nunito"/>
                  <a:ea typeface="Nunito"/>
                  <a:cs typeface="Nunito"/>
                  <a:sym typeface="Nunito"/>
                </a:rPr>
                <a:t>: High F1-scores overall, showing a good balance</a:t>
              </a:r>
            </a:p>
            <a:p>
              <a:pPr algn="l">
                <a:lnSpc>
                  <a:spcPts val="3639"/>
                </a:lnSpc>
              </a:pPr>
              <a:r>
                <a:rPr lang="en-US" sz="2799">
                  <a:solidFill>
                    <a:srgbClr val="000000"/>
                  </a:solidFill>
                  <a:latin typeface="Nunito"/>
                  <a:ea typeface="Nunito"/>
                  <a:cs typeface="Nunito"/>
                  <a:sym typeface="Nunito"/>
                </a:rPr>
                <a:t>• </a:t>
              </a:r>
              <a:r>
                <a:rPr lang="en-US" sz="2799" b="true">
                  <a:solidFill>
                    <a:srgbClr val="000000"/>
                  </a:solidFill>
                  <a:latin typeface="Nunito Bold"/>
                  <a:ea typeface="Nunito Bold"/>
                  <a:cs typeface="Nunito Bold"/>
                  <a:sym typeface="Nunito Bold"/>
                </a:rPr>
                <a:t>Strengths</a:t>
              </a:r>
              <a:r>
                <a:rPr lang="en-US" sz="2799">
                  <a:solidFill>
                    <a:srgbClr val="000000"/>
                  </a:solidFill>
                  <a:latin typeface="Nunito"/>
                  <a:ea typeface="Nunito"/>
                  <a:cs typeface="Nunito"/>
                  <a:sym typeface="Nunito"/>
                </a:rPr>
                <a:t>: Robust model with excellent handling of class imbalances</a:t>
              </a:r>
            </a:p>
            <a:p>
              <a:pPr algn="l">
                <a:lnSpc>
                  <a:spcPts val="3639"/>
                </a:lnSpc>
              </a:pPr>
              <a:r>
                <a:rPr lang="en-US" sz="2799">
                  <a:solidFill>
                    <a:srgbClr val="000000"/>
                  </a:solidFill>
                  <a:latin typeface="Nunito"/>
                  <a:ea typeface="Nunito"/>
                  <a:cs typeface="Nunito"/>
                  <a:sym typeface="Nunito"/>
                </a:rPr>
                <a:t>• </a:t>
              </a:r>
              <a:r>
                <a:rPr lang="en-US" sz="2799" b="true">
                  <a:solidFill>
                    <a:srgbClr val="000000"/>
                  </a:solidFill>
                  <a:latin typeface="Nunito Bold"/>
                  <a:ea typeface="Nunito Bold"/>
                  <a:cs typeface="Nunito Bold"/>
                  <a:sym typeface="Nunito Bold"/>
                </a:rPr>
                <a:t>Weaknesses</a:t>
              </a:r>
              <a:r>
                <a:rPr lang="en-US" sz="2799">
                  <a:solidFill>
                    <a:srgbClr val="000000"/>
                  </a:solidFill>
                  <a:latin typeface="Nunito"/>
                  <a:ea typeface="Nunito"/>
                  <a:cs typeface="Nunito"/>
                  <a:sym typeface="Nunito"/>
                </a:rPr>
                <a:t>: More complex and less interpretable than Decision Trees.</a:t>
              </a:r>
            </a:p>
            <a:p>
              <a:pPr algn="l">
                <a:lnSpc>
                  <a:spcPts val="3639"/>
                </a:lnSpc>
              </a:pPr>
            </a:p>
          </p:txBody>
        </p:sp>
      </p:grpSp>
      <p:sp>
        <p:nvSpPr>
          <p:cNvPr name="TextBox 6" id="6"/>
          <p:cNvSpPr txBox="true"/>
          <p:nvPr/>
        </p:nvSpPr>
        <p:spPr>
          <a:xfrm rot="0">
            <a:off x="1028700" y="1019175"/>
            <a:ext cx="12973818" cy="1381125"/>
          </a:xfrm>
          <a:prstGeom prst="rect">
            <a:avLst/>
          </a:prstGeom>
        </p:spPr>
        <p:txBody>
          <a:bodyPr anchor="t" rtlCol="false" tIns="0" lIns="0" bIns="0" rIns="0">
            <a:spAutoFit/>
          </a:bodyPr>
          <a:lstStyle/>
          <a:p>
            <a:pPr algn="l">
              <a:lnSpc>
                <a:spcPts val="10800"/>
              </a:lnSpc>
            </a:pPr>
            <a:r>
              <a:rPr lang="en-US" sz="9000">
                <a:solidFill>
                  <a:srgbClr val="000000"/>
                </a:solidFill>
                <a:latin typeface="Kollektif"/>
                <a:ea typeface="Kollektif"/>
                <a:cs typeface="Kollektif"/>
                <a:sym typeface="Kollektif"/>
              </a:rPr>
              <a:t>Results - Random Forest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9FCF3"/>
        </a:solidFill>
      </p:bgPr>
    </p:bg>
    <p:spTree>
      <p:nvGrpSpPr>
        <p:cNvPr id="1" name=""/>
        <p:cNvGrpSpPr/>
        <p:nvPr/>
      </p:nvGrpSpPr>
      <p:grpSpPr>
        <a:xfrm>
          <a:off x="0" y="0"/>
          <a:ext cx="0" cy="0"/>
          <a:chOff x="0" y="0"/>
          <a:chExt cx="0" cy="0"/>
        </a:xfrm>
      </p:grpSpPr>
      <p:sp>
        <p:nvSpPr>
          <p:cNvPr name="Freeform 2" id="2"/>
          <p:cNvSpPr/>
          <p:nvPr/>
        </p:nvSpPr>
        <p:spPr>
          <a:xfrm flipH="false" flipV="false" rot="0">
            <a:off x="13882074" y="2176463"/>
            <a:ext cx="2534480" cy="2528143"/>
          </a:xfrm>
          <a:custGeom>
            <a:avLst/>
            <a:gdLst/>
            <a:ahLst/>
            <a:cxnLst/>
            <a:rect r="r" b="b" t="t" l="l"/>
            <a:pathLst>
              <a:path h="2528143" w="2534480">
                <a:moveTo>
                  <a:pt x="0" y="0"/>
                </a:moveTo>
                <a:lnTo>
                  <a:pt x="2534480" y="0"/>
                </a:lnTo>
                <a:lnTo>
                  <a:pt x="2534480" y="2528143"/>
                </a:lnTo>
                <a:lnTo>
                  <a:pt x="0" y="2528143"/>
                </a:lnTo>
                <a:lnTo>
                  <a:pt x="0" y="0"/>
                </a:lnTo>
                <a:close/>
              </a:path>
            </a:pathLst>
          </a:custGeom>
          <a:blipFill>
            <a:blip r:embed="rId2"/>
            <a:stretch>
              <a:fillRect l="0" t="0" r="0" b="0"/>
            </a:stretch>
          </a:blipFill>
        </p:spPr>
      </p:sp>
      <p:sp>
        <p:nvSpPr>
          <p:cNvPr name="Freeform 3" id="3"/>
          <p:cNvSpPr/>
          <p:nvPr/>
        </p:nvSpPr>
        <p:spPr>
          <a:xfrm flipH="false" flipV="false" rot="0">
            <a:off x="2960807" y="2907708"/>
            <a:ext cx="12366386" cy="4729813"/>
          </a:xfrm>
          <a:custGeom>
            <a:avLst/>
            <a:gdLst/>
            <a:ahLst/>
            <a:cxnLst/>
            <a:rect r="r" b="b" t="t" l="l"/>
            <a:pathLst>
              <a:path h="4729813" w="12366386">
                <a:moveTo>
                  <a:pt x="0" y="0"/>
                </a:moveTo>
                <a:lnTo>
                  <a:pt x="12366386" y="0"/>
                </a:lnTo>
                <a:lnTo>
                  <a:pt x="12366386" y="4729813"/>
                </a:lnTo>
                <a:lnTo>
                  <a:pt x="0" y="4729813"/>
                </a:lnTo>
                <a:lnTo>
                  <a:pt x="0" y="0"/>
                </a:lnTo>
                <a:close/>
              </a:path>
            </a:pathLst>
          </a:custGeom>
          <a:blipFill>
            <a:blip r:embed="rId3"/>
            <a:stretch>
              <a:fillRect l="0" t="-193358" r="0" b="0"/>
            </a:stretch>
          </a:blipFill>
          <a:ln w="38100" cap="sq">
            <a:solidFill>
              <a:srgbClr val="000000"/>
            </a:solidFill>
            <a:prstDash val="solid"/>
            <a:miter/>
          </a:ln>
        </p:spPr>
      </p:sp>
      <p:sp>
        <p:nvSpPr>
          <p:cNvPr name="TextBox 4" id="4"/>
          <p:cNvSpPr txBox="true"/>
          <p:nvPr/>
        </p:nvSpPr>
        <p:spPr>
          <a:xfrm rot="0">
            <a:off x="1028700" y="1014413"/>
            <a:ext cx="11336556" cy="1162050"/>
          </a:xfrm>
          <a:prstGeom prst="rect">
            <a:avLst/>
          </a:prstGeom>
        </p:spPr>
        <p:txBody>
          <a:bodyPr anchor="t" rtlCol="false" tIns="0" lIns="0" bIns="0" rIns="0">
            <a:spAutoFit/>
          </a:bodyPr>
          <a:lstStyle/>
          <a:p>
            <a:pPr algn="l">
              <a:lnSpc>
                <a:spcPts val="9119"/>
              </a:lnSpc>
            </a:pPr>
            <a:r>
              <a:rPr lang="en-US" sz="7599">
                <a:solidFill>
                  <a:srgbClr val="000000"/>
                </a:solidFill>
                <a:latin typeface="Kollektif"/>
                <a:ea typeface="Kollektif"/>
                <a:cs typeface="Kollektif"/>
                <a:sym typeface="Kollektif"/>
              </a:rPr>
              <a:t>Analysis</a:t>
            </a:r>
          </a:p>
        </p:txBody>
      </p:sp>
      <p:sp>
        <p:nvSpPr>
          <p:cNvPr name="TextBox 5" id="5"/>
          <p:cNvSpPr txBox="true"/>
          <p:nvPr/>
        </p:nvSpPr>
        <p:spPr>
          <a:xfrm rot="0">
            <a:off x="3138686" y="7772075"/>
            <a:ext cx="12010629" cy="1153795"/>
          </a:xfrm>
          <a:prstGeom prst="rect">
            <a:avLst/>
          </a:prstGeom>
        </p:spPr>
        <p:txBody>
          <a:bodyPr anchor="t" rtlCol="false" tIns="0" lIns="0" bIns="0" rIns="0">
            <a:spAutoFit/>
          </a:bodyPr>
          <a:lstStyle/>
          <a:p>
            <a:pPr algn="ctr">
              <a:lnSpc>
                <a:spcPts val="3079"/>
              </a:lnSpc>
            </a:pPr>
            <a:r>
              <a:rPr lang="en-US" sz="2199">
                <a:solidFill>
                  <a:srgbClr val="000000"/>
                </a:solidFill>
                <a:latin typeface="Nunito"/>
                <a:ea typeface="Nunito"/>
                <a:cs typeface="Nunito"/>
                <a:sym typeface="Nunito"/>
              </a:rPr>
              <a:t>Above are the F1 Scores plotted for each Model and Class to see where each model goes wrong.</a:t>
            </a:r>
          </a:p>
          <a:p>
            <a:pPr algn="ctr">
              <a:lnSpc>
                <a:spcPts val="3079"/>
              </a:lnSpc>
            </a:pPr>
            <a:r>
              <a:rPr lang="en-US" sz="2199">
                <a:solidFill>
                  <a:srgbClr val="000000"/>
                </a:solidFill>
                <a:latin typeface="Nunito"/>
                <a:ea typeface="Nunito"/>
                <a:cs typeface="Nunito"/>
                <a:sym typeface="Nunito"/>
              </a:rPr>
              <a:t>We can clearly see that KNN is particularly weak in predicting classes other than [nv] correctly, </a:t>
            </a:r>
          </a:p>
          <a:p>
            <a:pPr algn="ctr">
              <a:lnSpc>
                <a:spcPts val="3079"/>
              </a:lnSpc>
              <a:spcBef>
                <a:spcPct val="0"/>
              </a:spcBef>
            </a:pPr>
            <a:r>
              <a:rPr lang="en-US" sz="2199">
                <a:solidFill>
                  <a:srgbClr val="000000"/>
                </a:solidFill>
                <a:latin typeface="Nunito"/>
                <a:ea typeface="Nunito"/>
                <a:cs typeface="Nunito"/>
                <a:sym typeface="Nunito"/>
              </a:rPr>
              <a:t>whereas Decision Trees and Random Forest are much stronger.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9FCF3"/>
        </a:solidFill>
      </p:bgPr>
    </p:bg>
    <p:spTree>
      <p:nvGrpSpPr>
        <p:cNvPr id="1" name=""/>
        <p:cNvGrpSpPr/>
        <p:nvPr/>
      </p:nvGrpSpPr>
      <p:grpSpPr>
        <a:xfrm>
          <a:off x="0" y="0"/>
          <a:ext cx="0" cy="0"/>
          <a:chOff x="0" y="0"/>
          <a:chExt cx="0" cy="0"/>
        </a:xfrm>
      </p:grpSpPr>
      <p:sp>
        <p:nvSpPr>
          <p:cNvPr name="Freeform 2" id="2"/>
          <p:cNvSpPr/>
          <p:nvPr/>
        </p:nvSpPr>
        <p:spPr>
          <a:xfrm flipH="false" flipV="false" rot="-2395329">
            <a:off x="10992970" y="-2556926"/>
            <a:ext cx="12214504" cy="17418188"/>
          </a:xfrm>
          <a:custGeom>
            <a:avLst/>
            <a:gdLst/>
            <a:ahLst/>
            <a:cxnLst/>
            <a:rect r="r" b="b" t="t" l="l"/>
            <a:pathLst>
              <a:path h="17418188" w="12214504">
                <a:moveTo>
                  <a:pt x="0" y="0"/>
                </a:moveTo>
                <a:lnTo>
                  <a:pt x="12214504" y="0"/>
                </a:lnTo>
                <a:lnTo>
                  <a:pt x="12214504" y="17418188"/>
                </a:lnTo>
                <a:lnTo>
                  <a:pt x="0" y="17418188"/>
                </a:lnTo>
                <a:lnTo>
                  <a:pt x="0" y="0"/>
                </a:lnTo>
                <a:close/>
              </a:path>
            </a:pathLst>
          </a:custGeom>
          <a:blipFill>
            <a:blip r:embed="rId2"/>
            <a:stretch>
              <a:fillRect l="0" t="0" r="0" b="0"/>
            </a:stretch>
          </a:blipFill>
        </p:spPr>
      </p:sp>
      <p:sp>
        <p:nvSpPr>
          <p:cNvPr name="Freeform 3" id="3"/>
          <p:cNvSpPr/>
          <p:nvPr/>
        </p:nvSpPr>
        <p:spPr>
          <a:xfrm flipH="false" flipV="false" rot="0">
            <a:off x="-6544732" y="-2751224"/>
            <a:ext cx="13831261" cy="8229600"/>
          </a:xfrm>
          <a:custGeom>
            <a:avLst/>
            <a:gdLst/>
            <a:ahLst/>
            <a:cxnLst/>
            <a:rect r="r" b="b" t="t" l="l"/>
            <a:pathLst>
              <a:path h="8229600" w="13831261">
                <a:moveTo>
                  <a:pt x="0" y="0"/>
                </a:moveTo>
                <a:lnTo>
                  <a:pt x="13831261" y="0"/>
                </a:lnTo>
                <a:lnTo>
                  <a:pt x="13831261" y="8229600"/>
                </a:lnTo>
                <a:lnTo>
                  <a:pt x="0" y="8229600"/>
                </a:lnTo>
                <a:lnTo>
                  <a:pt x="0" y="0"/>
                </a:lnTo>
                <a:close/>
              </a:path>
            </a:pathLst>
          </a:custGeom>
          <a:blipFill>
            <a:blip r:embed="rId3"/>
            <a:stretch>
              <a:fillRect l="0" t="0" r="0" b="0"/>
            </a:stretch>
          </a:blipFill>
        </p:spPr>
      </p:sp>
      <p:sp>
        <p:nvSpPr>
          <p:cNvPr name="TextBox 4" id="4"/>
          <p:cNvSpPr txBox="true"/>
          <p:nvPr/>
        </p:nvSpPr>
        <p:spPr>
          <a:xfrm rot="0">
            <a:off x="1028700" y="1019175"/>
            <a:ext cx="7016234" cy="1381125"/>
          </a:xfrm>
          <a:prstGeom prst="rect">
            <a:avLst/>
          </a:prstGeom>
        </p:spPr>
        <p:txBody>
          <a:bodyPr anchor="t" rtlCol="false" tIns="0" lIns="0" bIns="0" rIns="0">
            <a:spAutoFit/>
          </a:bodyPr>
          <a:lstStyle/>
          <a:p>
            <a:pPr algn="l">
              <a:lnSpc>
                <a:spcPts val="10800"/>
              </a:lnSpc>
            </a:pPr>
            <a:r>
              <a:rPr lang="en-US" sz="9000">
                <a:solidFill>
                  <a:srgbClr val="000000"/>
                </a:solidFill>
                <a:latin typeface="Kollektif"/>
                <a:ea typeface="Kollektif"/>
                <a:cs typeface="Kollektif"/>
                <a:sym typeface="Kollektif"/>
              </a:rPr>
              <a:t>Introduction</a:t>
            </a:r>
          </a:p>
        </p:txBody>
      </p:sp>
      <p:sp>
        <p:nvSpPr>
          <p:cNvPr name="TextBox 5" id="5"/>
          <p:cNvSpPr txBox="true"/>
          <p:nvPr/>
        </p:nvSpPr>
        <p:spPr>
          <a:xfrm rot="0">
            <a:off x="1028700" y="4010671"/>
            <a:ext cx="9912393" cy="4565015"/>
          </a:xfrm>
          <a:prstGeom prst="rect">
            <a:avLst/>
          </a:prstGeom>
        </p:spPr>
        <p:txBody>
          <a:bodyPr anchor="t" rtlCol="false" tIns="0" lIns="0" bIns="0" rIns="0">
            <a:spAutoFit/>
          </a:bodyPr>
          <a:lstStyle/>
          <a:p>
            <a:pPr algn="l" marL="604519" indent="-302260" lvl="1">
              <a:lnSpc>
                <a:spcPts val="3639"/>
              </a:lnSpc>
              <a:buFont typeface="Arial"/>
              <a:buChar char="•"/>
            </a:pPr>
            <a:r>
              <a:rPr lang="en-US" sz="2799">
                <a:solidFill>
                  <a:srgbClr val="000000"/>
                </a:solidFill>
                <a:latin typeface="Nunito"/>
                <a:ea typeface="Nunito"/>
                <a:cs typeface="Nunito"/>
                <a:sym typeface="Nunito"/>
              </a:rPr>
              <a:t>Skin cancer is common and early detection is crucial for effective treatment.</a:t>
            </a:r>
          </a:p>
          <a:p>
            <a:pPr algn="l" marL="604519" indent="-302260" lvl="1">
              <a:lnSpc>
                <a:spcPts val="3639"/>
              </a:lnSpc>
              <a:buFont typeface="Arial"/>
              <a:buChar char="•"/>
            </a:pPr>
            <a:r>
              <a:rPr lang="en-US" sz="2799">
                <a:solidFill>
                  <a:srgbClr val="000000"/>
                </a:solidFill>
                <a:latin typeface="Nunito"/>
                <a:ea typeface="Nunito"/>
                <a:cs typeface="Nunito"/>
                <a:sym typeface="Nunito"/>
              </a:rPr>
              <a:t>Traditional methods are time-consuming and require expert knowledge.</a:t>
            </a:r>
          </a:p>
          <a:p>
            <a:pPr algn="l" marL="604519" indent="-302260" lvl="1">
              <a:lnSpc>
                <a:spcPts val="3639"/>
              </a:lnSpc>
              <a:buFont typeface="Arial"/>
              <a:buChar char="•"/>
            </a:pPr>
            <a:r>
              <a:rPr lang="en-US" sz="2799">
                <a:solidFill>
                  <a:srgbClr val="000000"/>
                </a:solidFill>
                <a:latin typeface="Nunito"/>
                <a:ea typeface="Nunito"/>
                <a:cs typeface="Nunito"/>
                <a:sym typeface="Nunito"/>
              </a:rPr>
              <a:t>Machine learning (ML) offers faster, scalable, and consistent skin lesion classification.</a:t>
            </a:r>
          </a:p>
          <a:p>
            <a:pPr algn="l" marL="604519" indent="-302260" lvl="1">
              <a:lnSpc>
                <a:spcPts val="3639"/>
              </a:lnSpc>
              <a:buFont typeface="Arial"/>
              <a:buChar char="•"/>
            </a:pPr>
            <a:r>
              <a:rPr lang="en-US" sz="2799">
                <a:solidFill>
                  <a:srgbClr val="000000"/>
                </a:solidFill>
                <a:latin typeface="Nunito"/>
                <a:ea typeface="Nunito"/>
                <a:cs typeface="Nunito"/>
                <a:sym typeface="Nunito"/>
              </a:rPr>
              <a:t>By analyzing key image features like color, texture, and shape, ML models can identify patterns in large datasets like HAM10000, a comprehensive collection of dermatoscopic images.</a:t>
            </a:r>
          </a:p>
        </p:txBody>
      </p:sp>
    </p:spTree>
  </p:cSld>
  <p:clrMapOvr>
    <a:masterClrMapping/>
  </p:clrMapOvr>
</p:sld>
</file>

<file path=ppt/slides/slide20.xml><?xml version="1.0" encoding="utf-8"?>
<p:sld xmlns:p="http://schemas.openxmlformats.org/presentationml/2006/main" xmlns:a="http://schemas.openxmlformats.org/drawingml/2006/main">
  <p:cSld>
    <p:bg>
      <p:bgPr>
        <a:solidFill>
          <a:srgbClr val="F9FCF3"/>
        </a:solidFill>
      </p:bgPr>
    </p:bg>
    <p:spTree>
      <p:nvGrpSpPr>
        <p:cNvPr id="1" name=""/>
        <p:cNvGrpSpPr/>
        <p:nvPr/>
      </p:nvGrpSpPr>
      <p:grpSpPr>
        <a:xfrm>
          <a:off x="0" y="0"/>
          <a:ext cx="0" cy="0"/>
          <a:chOff x="0" y="0"/>
          <a:chExt cx="0" cy="0"/>
        </a:xfrm>
      </p:grpSpPr>
      <p:sp>
        <p:nvSpPr>
          <p:cNvPr name="TextBox 2" id="2"/>
          <p:cNvSpPr txBox="true"/>
          <p:nvPr/>
        </p:nvSpPr>
        <p:spPr>
          <a:xfrm rot="0">
            <a:off x="1028700" y="1014413"/>
            <a:ext cx="11336556" cy="1162050"/>
          </a:xfrm>
          <a:prstGeom prst="rect">
            <a:avLst/>
          </a:prstGeom>
        </p:spPr>
        <p:txBody>
          <a:bodyPr anchor="t" rtlCol="false" tIns="0" lIns="0" bIns="0" rIns="0">
            <a:spAutoFit/>
          </a:bodyPr>
          <a:lstStyle/>
          <a:p>
            <a:pPr algn="l">
              <a:lnSpc>
                <a:spcPts val="9119"/>
              </a:lnSpc>
            </a:pPr>
            <a:r>
              <a:rPr lang="en-US" sz="7599">
                <a:solidFill>
                  <a:srgbClr val="000000"/>
                </a:solidFill>
                <a:latin typeface="Kollektif"/>
                <a:ea typeface="Kollektif"/>
                <a:cs typeface="Kollektif"/>
                <a:sym typeface="Kollektif"/>
              </a:rPr>
              <a:t>Conclusion</a:t>
            </a:r>
          </a:p>
        </p:txBody>
      </p:sp>
      <p:sp>
        <p:nvSpPr>
          <p:cNvPr name="TextBox 3" id="3"/>
          <p:cNvSpPr txBox="true"/>
          <p:nvPr/>
        </p:nvSpPr>
        <p:spPr>
          <a:xfrm rot="0">
            <a:off x="1028700" y="3112134"/>
            <a:ext cx="13133927" cy="6146166"/>
          </a:xfrm>
          <a:prstGeom prst="rect">
            <a:avLst/>
          </a:prstGeom>
        </p:spPr>
        <p:txBody>
          <a:bodyPr anchor="t" rtlCol="false" tIns="0" lIns="0" bIns="0" rIns="0">
            <a:spAutoFit/>
          </a:bodyPr>
          <a:lstStyle/>
          <a:p>
            <a:pPr algn="just" marL="626102" indent="-313051" lvl="1">
              <a:lnSpc>
                <a:spcPts val="4059"/>
              </a:lnSpc>
              <a:spcBef>
                <a:spcPct val="0"/>
              </a:spcBef>
              <a:buFont typeface="Arial"/>
              <a:buChar char="•"/>
            </a:pPr>
            <a:r>
              <a:rPr lang="en-US" b="true" sz="2899">
                <a:solidFill>
                  <a:srgbClr val="000000"/>
                </a:solidFill>
                <a:latin typeface="Nunito Bold"/>
                <a:ea typeface="Nunito Bold"/>
                <a:cs typeface="Nunito Bold"/>
                <a:sym typeface="Nunito Bold"/>
              </a:rPr>
              <a:t>Random Forest:</a:t>
            </a:r>
            <a:r>
              <a:rPr lang="en-US" sz="2899">
                <a:solidFill>
                  <a:srgbClr val="000000"/>
                </a:solidFill>
                <a:latin typeface="Nunito"/>
                <a:ea typeface="Nunito"/>
                <a:cs typeface="Nunito"/>
                <a:sym typeface="Nunito"/>
              </a:rPr>
              <a:t> Best performance with 95.01% accuracy, handling both common and rare classes well. Highest precision, recall, and F1-scores across all classes.</a:t>
            </a:r>
          </a:p>
          <a:p>
            <a:pPr algn="just" marL="626102" indent="-313051" lvl="1">
              <a:lnSpc>
                <a:spcPts val="4059"/>
              </a:lnSpc>
              <a:spcBef>
                <a:spcPct val="0"/>
              </a:spcBef>
              <a:buFont typeface="Arial"/>
              <a:buChar char="•"/>
            </a:pPr>
            <a:r>
              <a:rPr lang="en-US" b="true" sz="2899">
                <a:solidFill>
                  <a:srgbClr val="000000"/>
                </a:solidFill>
                <a:latin typeface="Nunito Bold"/>
                <a:ea typeface="Nunito Bold"/>
                <a:cs typeface="Nunito Bold"/>
                <a:sym typeface="Nunito Bold"/>
              </a:rPr>
              <a:t>Decision Tree</a:t>
            </a:r>
            <a:r>
              <a:rPr lang="en-US" sz="2899">
                <a:solidFill>
                  <a:srgbClr val="000000"/>
                </a:solidFill>
                <a:latin typeface="Nunito"/>
                <a:ea typeface="Nunito"/>
                <a:cs typeface="Nunito"/>
                <a:sym typeface="Nunito"/>
              </a:rPr>
              <a:t>: Strong performance with 92.86% accuracy, but less effective for rare classes compared to Random Forest.</a:t>
            </a:r>
          </a:p>
          <a:p>
            <a:pPr algn="just" marL="626102" indent="-313051" lvl="1">
              <a:lnSpc>
                <a:spcPts val="4059"/>
              </a:lnSpc>
              <a:spcBef>
                <a:spcPct val="0"/>
              </a:spcBef>
              <a:buFont typeface="Arial"/>
              <a:buChar char="•"/>
            </a:pPr>
            <a:r>
              <a:rPr lang="en-US" b="true" sz="2899">
                <a:solidFill>
                  <a:srgbClr val="000000"/>
                </a:solidFill>
                <a:latin typeface="Nunito Bold"/>
                <a:ea typeface="Nunito Bold"/>
                <a:cs typeface="Nunito Bold"/>
                <a:sym typeface="Nunito Bold"/>
              </a:rPr>
              <a:t>K-Nearest Neighbors (KNN):</a:t>
            </a:r>
            <a:r>
              <a:rPr lang="en-US" sz="2899">
                <a:solidFill>
                  <a:srgbClr val="000000"/>
                </a:solidFill>
                <a:latin typeface="Nunito"/>
                <a:ea typeface="Nunito"/>
                <a:cs typeface="Nunito"/>
                <a:sym typeface="Nunito"/>
              </a:rPr>
              <a:t> Poor performance with 64.48% accuracy, struggling with precision and recall, especially for rare classes. Least suitable for this imbalanced dataset.</a:t>
            </a:r>
          </a:p>
          <a:p>
            <a:pPr algn="just" marL="626102" indent="-313051" lvl="1">
              <a:lnSpc>
                <a:spcPts val="4059"/>
              </a:lnSpc>
              <a:spcBef>
                <a:spcPct val="0"/>
              </a:spcBef>
              <a:buFont typeface="Arial"/>
              <a:buChar char="•"/>
            </a:pPr>
            <a:r>
              <a:rPr lang="en-US" b="true" sz="2899">
                <a:solidFill>
                  <a:srgbClr val="000000"/>
                </a:solidFill>
                <a:latin typeface="Nunito Bold"/>
                <a:ea typeface="Nunito Bold"/>
                <a:cs typeface="Nunito Bold"/>
                <a:sym typeface="Nunito Bold"/>
              </a:rPr>
              <a:t>Random Forest is the best ML model</a:t>
            </a:r>
            <a:r>
              <a:rPr lang="en-US" sz="2899">
                <a:solidFill>
                  <a:srgbClr val="000000"/>
                </a:solidFill>
                <a:latin typeface="Nunito"/>
                <a:ea typeface="Nunito"/>
                <a:cs typeface="Nunito"/>
                <a:sym typeface="Nunito"/>
              </a:rPr>
              <a:t> for skin lesion classification, followed by Decision Tree. KNN is not recommended for this task due to poor handling of imbalanced data.</a:t>
            </a:r>
          </a:p>
          <a:p>
            <a:pPr algn="just">
              <a:lnSpc>
                <a:spcPts val="4059"/>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661" t="0" r="-838" b="0"/>
            </a:stretch>
          </a:blipFill>
        </p:spPr>
      </p:sp>
      <p:sp>
        <p:nvSpPr>
          <p:cNvPr name="Freeform 3" id="3"/>
          <p:cNvSpPr/>
          <p:nvPr/>
        </p:nvSpPr>
        <p:spPr>
          <a:xfrm flipH="false" flipV="false" rot="0">
            <a:off x="3783964" y="2068179"/>
            <a:ext cx="10720072" cy="6150641"/>
          </a:xfrm>
          <a:custGeom>
            <a:avLst/>
            <a:gdLst/>
            <a:ahLst/>
            <a:cxnLst/>
            <a:rect r="r" b="b" t="t" l="l"/>
            <a:pathLst>
              <a:path h="6150641" w="10720072">
                <a:moveTo>
                  <a:pt x="0" y="0"/>
                </a:moveTo>
                <a:lnTo>
                  <a:pt x="10720072" y="0"/>
                </a:lnTo>
                <a:lnTo>
                  <a:pt x="10720072" y="6150642"/>
                </a:lnTo>
                <a:lnTo>
                  <a:pt x="0" y="6150642"/>
                </a:lnTo>
                <a:lnTo>
                  <a:pt x="0" y="0"/>
                </a:lnTo>
                <a:close/>
              </a:path>
            </a:pathLst>
          </a:custGeom>
          <a:blipFill>
            <a:blip r:embed="rId3"/>
            <a:stretch>
              <a:fillRect l="0" t="0" r="0" b="0"/>
            </a:stretch>
          </a:blipFill>
        </p:spPr>
      </p:sp>
      <p:grpSp>
        <p:nvGrpSpPr>
          <p:cNvPr name="Group 4" id="4"/>
          <p:cNvGrpSpPr/>
          <p:nvPr/>
        </p:nvGrpSpPr>
        <p:grpSpPr>
          <a:xfrm rot="0">
            <a:off x="4857441" y="4109817"/>
            <a:ext cx="8573119" cy="2067366"/>
            <a:chOff x="0" y="0"/>
            <a:chExt cx="11430825" cy="2756488"/>
          </a:xfrm>
        </p:grpSpPr>
        <p:sp>
          <p:nvSpPr>
            <p:cNvPr name="TextBox 5" id="5"/>
            <p:cNvSpPr txBox="true"/>
            <p:nvPr/>
          </p:nvSpPr>
          <p:spPr>
            <a:xfrm rot="0">
              <a:off x="0" y="-9525"/>
              <a:ext cx="11430825" cy="1838325"/>
            </a:xfrm>
            <a:prstGeom prst="rect">
              <a:avLst/>
            </a:prstGeom>
          </p:spPr>
          <p:txBody>
            <a:bodyPr anchor="t" rtlCol="false" tIns="0" lIns="0" bIns="0" rIns="0">
              <a:spAutoFit/>
            </a:bodyPr>
            <a:lstStyle/>
            <a:p>
              <a:pPr algn="ctr">
                <a:lnSpc>
                  <a:spcPts val="10800"/>
                </a:lnSpc>
              </a:pPr>
              <a:r>
                <a:rPr lang="en-US" sz="9000">
                  <a:solidFill>
                    <a:srgbClr val="000000"/>
                  </a:solidFill>
                  <a:latin typeface="Kollektif"/>
                  <a:ea typeface="Kollektif"/>
                  <a:cs typeface="Kollektif"/>
                  <a:sym typeface="Kollektif"/>
                </a:rPr>
                <a:t>Thank you!</a:t>
              </a:r>
            </a:p>
          </p:txBody>
        </p:sp>
        <p:sp>
          <p:nvSpPr>
            <p:cNvPr name="TextBox 6" id="6"/>
            <p:cNvSpPr txBox="true"/>
            <p:nvPr/>
          </p:nvSpPr>
          <p:spPr>
            <a:xfrm rot="0">
              <a:off x="0" y="2165727"/>
              <a:ext cx="11430825" cy="590762"/>
            </a:xfrm>
            <a:prstGeom prst="rect">
              <a:avLst/>
            </a:prstGeom>
          </p:spPr>
          <p:txBody>
            <a:bodyPr anchor="t" rtlCol="false" tIns="0" lIns="0" bIns="0" rIns="0">
              <a:spAutoFit/>
            </a:bodyPr>
            <a:lstStyle/>
            <a:p>
              <a:pPr algn="ctr">
                <a:lnSpc>
                  <a:spcPts val="3639"/>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9FCF3"/>
        </a:solidFill>
      </p:bgPr>
    </p:bg>
    <p:spTree>
      <p:nvGrpSpPr>
        <p:cNvPr id="1" name=""/>
        <p:cNvGrpSpPr/>
        <p:nvPr/>
      </p:nvGrpSpPr>
      <p:grpSpPr>
        <a:xfrm>
          <a:off x="0" y="0"/>
          <a:ext cx="0" cy="0"/>
          <a:chOff x="0" y="0"/>
          <a:chExt cx="0" cy="0"/>
        </a:xfrm>
      </p:grpSpPr>
      <p:grpSp>
        <p:nvGrpSpPr>
          <p:cNvPr name="Group 2" id="2"/>
          <p:cNvGrpSpPr/>
          <p:nvPr/>
        </p:nvGrpSpPr>
        <p:grpSpPr>
          <a:xfrm rot="0">
            <a:off x="1028700" y="3157341"/>
            <a:ext cx="7298168" cy="3306242"/>
            <a:chOff x="0" y="0"/>
            <a:chExt cx="9730890" cy="4408323"/>
          </a:xfrm>
        </p:grpSpPr>
        <p:pic>
          <p:nvPicPr>
            <p:cNvPr name="Picture 3" id="3"/>
            <p:cNvPicPr>
              <a:picLocks noChangeAspect="true"/>
            </p:cNvPicPr>
            <p:nvPr/>
          </p:nvPicPr>
          <p:blipFill>
            <a:blip r:embed="rId2"/>
            <a:srcRect l="0" t="8816" r="0" b="8816"/>
            <a:stretch>
              <a:fillRect/>
            </a:stretch>
          </p:blipFill>
          <p:spPr>
            <a:xfrm flipH="false" flipV="false">
              <a:off x="0" y="0"/>
              <a:ext cx="9730890" cy="4408323"/>
            </a:xfrm>
            <a:prstGeom prst="rect">
              <a:avLst/>
            </a:prstGeom>
          </p:spPr>
        </p:pic>
      </p:grpSp>
      <p:grpSp>
        <p:nvGrpSpPr>
          <p:cNvPr name="Group 4" id="4"/>
          <p:cNvGrpSpPr/>
          <p:nvPr/>
        </p:nvGrpSpPr>
        <p:grpSpPr>
          <a:xfrm rot="0">
            <a:off x="9144000" y="3157341"/>
            <a:ext cx="7575765" cy="3306242"/>
            <a:chOff x="0" y="0"/>
            <a:chExt cx="10101020" cy="4408323"/>
          </a:xfrm>
        </p:grpSpPr>
        <p:pic>
          <p:nvPicPr>
            <p:cNvPr name="Picture 5" id="5"/>
            <p:cNvPicPr>
              <a:picLocks noChangeAspect="true"/>
            </p:cNvPicPr>
            <p:nvPr/>
          </p:nvPicPr>
          <p:blipFill>
            <a:blip r:embed="rId3"/>
            <a:srcRect l="32242" t="0" r="32242" b="0"/>
            <a:stretch>
              <a:fillRect/>
            </a:stretch>
          </p:blipFill>
          <p:spPr>
            <a:xfrm flipH="false" flipV="false">
              <a:off x="0" y="0"/>
              <a:ext cx="10101020" cy="4408323"/>
            </a:xfrm>
            <a:prstGeom prst="rect">
              <a:avLst/>
            </a:prstGeom>
          </p:spPr>
        </p:pic>
      </p:grpSp>
      <p:grpSp>
        <p:nvGrpSpPr>
          <p:cNvPr name="Group 6" id="6"/>
          <p:cNvGrpSpPr/>
          <p:nvPr/>
        </p:nvGrpSpPr>
        <p:grpSpPr>
          <a:xfrm rot="0">
            <a:off x="9693221" y="4932698"/>
            <a:ext cx="4590969" cy="421604"/>
            <a:chOff x="0" y="0"/>
            <a:chExt cx="1209144" cy="111040"/>
          </a:xfrm>
        </p:grpSpPr>
        <p:sp>
          <p:nvSpPr>
            <p:cNvPr name="Freeform 7" id="7"/>
            <p:cNvSpPr/>
            <p:nvPr/>
          </p:nvSpPr>
          <p:spPr>
            <a:xfrm flipH="false" flipV="false" rot="0">
              <a:off x="0" y="0"/>
              <a:ext cx="1209144" cy="111040"/>
            </a:xfrm>
            <a:custGeom>
              <a:avLst/>
              <a:gdLst/>
              <a:ahLst/>
              <a:cxnLst/>
              <a:rect r="r" b="b" t="t" l="l"/>
              <a:pathLst>
                <a:path h="111040" w="1209144">
                  <a:moveTo>
                    <a:pt x="0" y="0"/>
                  </a:moveTo>
                  <a:lnTo>
                    <a:pt x="1209144" y="0"/>
                  </a:lnTo>
                  <a:lnTo>
                    <a:pt x="1209144" y="111040"/>
                  </a:lnTo>
                  <a:lnTo>
                    <a:pt x="0" y="111040"/>
                  </a:lnTo>
                  <a:close/>
                </a:path>
              </a:pathLst>
            </a:custGeom>
            <a:solidFill>
              <a:srgbClr val="000000">
                <a:alpha val="0"/>
              </a:srgbClr>
            </a:solidFill>
            <a:ln w="19050" cap="sq">
              <a:solidFill>
                <a:srgbClr val="000000"/>
              </a:solidFill>
              <a:prstDash val="solid"/>
              <a:miter/>
            </a:ln>
          </p:spPr>
        </p:sp>
        <p:sp>
          <p:nvSpPr>
            <p:cNvPr name="TextBox 8" id="8"/>
            <p:cNvSpPr txBox="true"/>
            <p:nvPr/>
          </p:nvSpPr>
          <p:spPr>
            <a:xfrm>
              <a:off x="0" y="-38100"/>
              <a:ext cx="1209144" cy="149140"/>
            </a:xfrm>
            <a:prstGeom prst="rect">
              <a:avLst/>
            </a:prstGeom>
          </p:spPr>
          <p:txBody>
            <a:bodyPr anchor="ctr" rtlCol="false" tIns="50800" lIns="50800" bIns="50800" rIns="50800"/>
            <a:lstStyle/>
            <a:p>
              <a:pPr algn="ctr">
                <a:lnSpc>
                  <a:spcPts val="3360"/>
                </a:lnSpc>
              </a:pPr>
            </a:p>
          </p:txBody>
        </p:sp>
      </p:grpSp>
      <p:sp>
        <p:nvSpPr>
          <p:cNvPr name="TextBox 9" id="9"/>
          <p:cNvSpPr txBox="true"/>
          <p:nvPr/>
        </p:nvSpPr>
        <p:spPr>
          <a:xfrm rot="0">
            <a:off x="1028700" y="1019175"/>
            <a:ext cx="8932313" cy="1381125"/>
          </a:xfrm>
          <a:prstGeom prst="rect">
            <a:avLst/>
          </a:prstGeom>
        </p:spPr>
        <p:txBody>
          <a:bodyPr anchor="t" rtlCol="false" tIns="0" lIns="0" bIns="0" rIns="0">
            <a:spAutoFit/>
          </a:bodyPr>
          <a:lstStyle/>
          <a:p>
            <a:pPr algn="l">
              <a:lnSpc>
                <a:spcPts val="10800"/>
              </a:lnSpc>
            </a:pPr>
            <a:r>
              <a:rPr lang="en-US" sz="9000">
                <a:solidFill>
                  <a:srgbClr val="000000"/>
                </a:solidFill>
                <a:latin typeface="Kollektif"/>
                <a:ea typeface="Kollektif"/>
                <a:cs typeface="Kollektif"/>
                <a:sym typeface="Kollektif"/>
              </a:rPr>
              <a:t>Literary Review</a:t>
            </a:r>
          </a:p>
        </p:txBody>
      </p:sp>
      <p:grpSp>
        <p:nvGrpSpPr>
          <p:cNvPr name="Group 10" id="10"/>
          <p:cNvGrpSpPr/>
          <p:nvPr/>
        </p:nvGrpSpPr>
        <p:grpSpPr>
          <a:xfrm rot="0">
            <a:off x="1028700" y="7017335"/>
            <a:ext cx="7298168" cy="2718177"/>
            <a:chOff x="0" y="0"/>
            <a:chExt cx="9730890" cy="3624236"/>
          </a:xfrm>
        </p:grpSpPr>
        <p:sp>
          <p:nvSpPr>
            <p:cNvPr name="TextBox 11" id="11"/>
            <p:cNvSpPr txBox="true"/>
            <p:nvPr/>
          </p:nvSpPr>
          <p:spPr>
            <a:xfrm rot="0">
              <a:off x="0" y="907494"/>
              <a:ext cx="9730890" cy="2716742"/>
            </a:xfrm>
            <a:prstGeom prst="rect">
              <a:avLst/>
            </a:prstGeom>
          </p:spPr>
          <p:txBody>
            <a:bodyPr anchor="t" rtlCol="false" tIns="0" lIns="0" bIns="0" rIns="0">
              <a:spAutoFit/>
            </a:bodyPr>
            <a:lstStyle/>
            <a:p>
              <a:pPr algn="l">
                <a:lnSpc>
                  <a:spcPts val="3249"/>
                </a:lnSpc>
              </a:pPr>
              <a:r>
                <a:rPr lang="en-US" sz="2499">
                  <a:solidFill>
                    <a:srgbClr val="000000"/>
                  </a:solidFill>
                  <a:latin typeface="Nunito"/>
                  <a:ea typeface="Nunito"/>
                  <a:cs typeface="Nunito"/>
                  <a:sym typeface="Nunito"/>
                </a:rPr>
                <a:t>Datasets like HAM10000 provide a large, labeled collection of dermoscopic images, which are crucial for developing and testing machine learning models. This dataset is widely used due to its diversity and comprehensive annotations.</a:t>
              </a:r>
            </a:p>
          </p:txBody>
        </p:sp>
        <p:sp>
          <p:nvSpPr>
            <p:cNvPr name="TextBox 12" id="12"/>
            <p:cNvSpPr txBox="true"/>
            <p:nvPr/>
          </p:nvSpPr>
          <p:spPr>
            <a:xfrm rot="0">
              <a:off x="0" y="-9525"/>
              <a:ext cx="9730890" cy="657225"/>
            </a:xfrm>
            <a:prstGeom prst="rect">
              <a:avLst/>
            </a:prstGeom>
          </p:spPr>
          <p:txBody>
            <a:bodyPr anchor="t" rtlCol="false" tIns="0" lIns="0" bIns="0" rIns="0">
              <a:spAutoFit/>
            </a:bodyPr>
            <a:lstStyle/>
            <a:p>
              <a:pPr algn="l">
                <a:lnSpc>
                  <a:spcPts val="3840"/>
                </a:lnSpc>
              </a:pPr>
              <a:r>
                <a:rPr lang="en-US" sz="3200">
                  <a:solidFill>
                    <a:srgbClr val="000000"/>
                  </a:solidFill>
                  <a:latin typeface="Kollektif"/>
                  <a:ea typeface="Kollektif"/>
                  <a:cs typeface="Kollektif"/>
                  <a:sym typeface="Kollektif"/>
                </a:rPr>
                <a:t>Dataset Selection</a:t>
              </a:r>
            </a:p>
          </p:txBody>
        </p:sp>
      </p:grpSp>
      <p:grpSp>
        <p:nvGrpSpPr>
          <p:cNvPr name="Group 13" id="13"/>
          <p:cNvGrpSpPr/>
          <p:nvPr/>
        </p:nvGrpSpPr>
        <p:grpSpPr>
          <a:xfrm rot="0">
            <a:off x="9421597" y="7017335"/>
            <a:ext cx="7298168" cy="2718177"/>
            <a:chOff x="0" y="0"/>
            <a:chExt cx="9730890" cy="3624236"/>
          </a:xfrm>
        </p:grpSpPr>
        <p:sp>
          <p:nvSpPr>
            <p:cNvPr name="TextBox 14" id="14"/>
            <p:cNvSpPr txBox="true"/>
            <p:nvPr/>
          </p:nvSpPr>
          <p:spPr>
            <a:xfrm rot="0">
              <a:off x="0" y="907494"/>
              <a:ext cx="9730890" cy="2716742"/>
            </a:xfrm>
            <a:prstGeom prst="rect">
              <a:avLst/>
            </a:prstGeom>
          </p:spPr>
          <p:txBody>
            <a:bodyPr anchor="t" rtlCol="false" tIns="0" lIns="0" bIns="0" rIns="0">
              <a:spAutoFit/>
            </a:bodyPr>
            <a:lstStyle/>
            <a:p>
              <a:pPr algn="l">
                <a:lnSpc>
                  <a:spcPts val="3249"/>
                </a:lnSpc>
              </a:pPr>
              <a:r>
                <a:rPr lang="en-US" sz="2499">
                  <a:solidFill>
                    <a:srgbClr val="000000"/>
                  </a:solidFill>
                  <a:latin typeface="Nunito"/>
                  <a:ea typeface="Nunito"/>
                  <a:cs typeface="Nunito"/>
                  <a:sym typeface="Nunito"/>
                </a:rPr>
                <a:t>Key challenges include class imbalance in datasets, the need for robust feature extraction methods, and the high variability in lesion appearances across different skin types. Data augmentation is often used to address class imbalance.</a:t>
              </a:r>
            </a:p>
          </p:txBody>
        </p:sp>
        <p:sp>
          <p:nvSpPr>
            <p:cNvPr name="TextBox 15" id="15"/>
            <p:cNvSpPr txBox="true"/>
            <p:nvPr/>
          </p:nvSpPr>
          <p:spPr>
            <a:xfrm rot="0">
              <a:off x="0" y="-9525"/>
              <a:ext cx="9730890" cy="657225"/>
            </a:xfrm>
            <a:prstGeom prst="rect">
              <a:avLst/>
            </a:prstGeom>
          </p:spPr>
          <p:txBody>
            <a:bodyPr anchor="t" rtlCol="false" tIns="0" lIns="0" bIns="0" rIns="0">
              <a:spAutoFit/>
            </a:bodyPr>
            <a:lstStyle/>
            <a:p>
              <a:pPr algn="l">
                <a:lnSpc>
                  <a:spcPts val="3840"/>
                </a:lnSpc>
              </a:pPr>
              <a:r>
                <a:rPr lang="en-US" sz="3200">
                  <a:solidFill>
                    <a:srgbClr val="000000"/>
                  </a:solidFill>
                  <a:latin typeface="Kollektif"/>
                  <a:ea typeface="Kollektif"/>
                  <a:cs typeface="Kollektif"/>
                  <a:sym typeface="Kollektif"/>
                </a:rPr>
                <a:t>Common Challenges</a:t>
              </a:r>
            </a:p>
          </p:txBody>
        </p:sp>
      </p:grpSp>
      <p:sp>
        <p:nvSpPr>
          <p:cNvPr name="TextBox 16" id="16"/>
          <p:cNvSpPr txBox="true"/>
          <p:nvPr/>
        </p:nvSpPr>
        <p:spPr>
          <a:xfrm rot="0">
            <a:off x="1028700" y="2362200"/>
            <a:ext cx="3977680" cy="396240"/>
          </a:xfrm>
          <a:prstGeom prst="rect">
            <a:avLst/>
          </a:prstGeom>
        </p:spPr>
        <p:txBody>
          <a:bodyPr anchor="t" rtlCol="false" tIns="0" lIns="0" bIns="0" rIns="0">
            <a:spAutoFit/>
          </a:bodyPr>
          <a:lstStyle/>
          <a:p>
            <a:pPr algn="ctr">
              <a:lnSpc>
                <a:spcPts val="3360"/>
              </a:lnSpc>
              <a:spcBef>
                <a:spcPct val="0"/>
              </a:spcBef>
            </a:pPr>
            <a:r>
              <a:rPr lang="en-US" sz="2400">
                <a:solidFill>
                  <a:srgbClr val="000000"/>
                </a:solidFill>
                <a:latin typeface="Nunito"/>
                <a:ea typeface="Nunito"/>
                <a:cs typeface="Nunito"/>
                <a:sym typeface="Nunito"/>
              </a:rPr>
              <a:t>Refer [1] and [2] in the report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9FCF3"/>
        </a:solidFill>
      </p:bgPr>
    </p:bg>
    <p:spTree>
      <p:nvGrpSpPr>
        <p:cNvPr id="1" name=""/>
        <p:cNvGrpSpPr/>
        <p:nvPr/>
      </p:nvGrpSpPr>
      <p:grpSpPr>
        <a:xfrm>
          <a:off x="0" y="0"/>
          <a:ext cx="0" cy="0"/>
          <a:chOff x="0" y="0"/>
          <a:chExt cx="0" cy="0"/>
        </a:xfrm>
      </p:grpSpPr>
      <p:sp>
        <p:nvSpPr>
          <p:cNvPr name="Freeform 2" id="2"/>
          <p:cNvSpPr/>
          <p:nvPr/>
        </p:nvSpPr>
        <p:spPr>
          <a:xfrm flipH="false" flipV="false" rot="0">
            <a:off x="1475317" y="2997015"/>
            <a:ext cx="15110715" cy="6795973"/>
          </a:xfrm>
          <a:custGeom>
            <a:avLst/>
            <a:gdLst/>
            <a:ahLst/>
            <a:cxnLst/>
            <a:rect r="r" b="b" t="t" l="l"/>
            <a:pathLst>
              <a:path h="6795973" w="15110715">
                <a:moveTo>
                  <a:pt x="0" y="0"/>
                </a:moveTo>
                <a:lnTo>
                  <a:pt x="15110714" y="0"/>
                </a:lnTo>
                <a:lnTo>
                  <a:pt x="15110714" y="6795973"/>
                </a:lnTo>
                <a:lnTo>
                  <a:pt x="0" y="6795973"/>
                </a:lnTo>
                <a:lnTo>
                  <a:pt x="0" y="0"/>
                </a:lnTo>
                <a:close/>
              </a:path>
            </a:pathLst>
          </a:custGeom>
          <a:blipFill>
            <a:blip r:embed="rId2"/>
            <a:stretch>
              <a:fillRect l="0" t="-4336" r="0" b="-4336"/>
            </a:stretch>
          </a:blipFill>
        </p:spPr>
      </p:sp>
      <p:sp>
        <p:nvSpPr>
          <p:cNvPr name="TextBox 3" id="3"/>
          <p:cNvSpPr txBox="true"/>
          <p:nvPr/>
        </p:nvSpPr>
        <p:spPr>
          <a:xfrm rot="0">
            <a:off x="1028700" y="1019175"/>
            <a:ext cx="8932313" cy="1381125"/>
          </a:xfrm>
          <a:prstGeom prst="rect">
            <a:avLst/>
          </a:prstGeom>
        </p:spPr>
        <p:txBody>
          <a:bodyPr anchor="t" rtlCol="false" tIns="0" lIns="0" bIns="0" rIns="0">
            <a:spAutoFit/>
          </a:bodyPr>
          <a:lstStyle/>
          <a:p>
            <a:pPr algn="l">
              <a:lnSpc>
                <a:spcPts val="10800"/>
              </a:lnSpc>
            </a:pPr>
            <a:r>
              <a:rPr lang="en-US" sz="9000">
                <a:solidFill>
                  <a:srgbClr val="000000"/>
                </a:solidFill>
                <a:latin typeface="Kollektif"/>
                <a:ea typeface="Kollektif"/>
                <a:cs typeface="Kollektif"/>
                <a:sym typeface="Kollektif"/>
              </a:rPr>
              <a:t>Literary Review</a:t>
            </a:r>
          </a:p>
        </p:txBody>
      </p:sp>
      <p:sp>
        <p:nvSpPr>
          <p:cNvPr name="TextBox 4" id="4"/>
          <p:cNvSpPr txBox="true"/>
          <p:nvPr/>
        </p:nvSpPr>
        <p:spPr>
          <a:xfrm rot="0">
            <a:off x="1028700" y="2362200"/>
            <a:ext cx="3977680" cy="396240"/>
          </a:xfrm>
          <a:prstGeom prst="rect">
            <a:avLst/>
          </a:prstGeom>
        </p:spPr>
        <p:txBody>
          <a:bodyPr anchor="t" rtlCol="false" tIns="0" lIns="0" bIns="0" rIns="0">
            <a:spAutoFit/>
          </a:bodyPr>
          <a:lstStyle/>
          <a:p>
            <a:pPr algn="ctr">
              <a:lnSpc>
                <a:spcPts val="3360"/>
              </a:lnSpc>
              <a:spcBef>
                <a:spcPct val="0"/>
              </a:spcBef>
            </a:pPr>
            <a:r>
              <a:rPr lang="en-US" sz="2400">
                <a:solidFill>
                  <a:srgbClr val="000000"/>
                </a:solidFill>
                <a:latin typeface="Nunito"/>
                <a:ea typeface="Nunito"/>
                <a:cs typeface="Nunito"/>
                <a:sym typeface="Nunito"/>
              </a:rPr>
              <a:t>Refer [1] and [2] in the report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661" t="0" r="-838" b="0"/>
            </a:stretch>
          </a:blipFill>
        </p:spPr>
      </p:sp>
      <p:sp>
        <p:nvSpPr>
          <p:cNvPr name="TextBox 3" id="3"/>
          <p:cNvSpPr txBox="true"/>
          <p:nvPr/>
        </p:nvSpPr>
        <p:spPr>
          <a:xfrm rot="0">
            <a:off x="1028700" y="1019175"/>
            <a:ext cx="8637748" cy="1381125"/>
          </a:xfrm>
          <a:prstGeom prst="rect">
            <a:avLst/>
          </a:prstGeom>
        </p:spPr>
        <p:txBody>
          <a:bodyPr anchor="t" rtlCol="false" tIns="0" lIns="0" bIns="0" rIns="0">
            <a:spAutoFit/>
          </a:bodyPr>
          <a:lstStyle/>
          <a:p>
            <a:pPr algn="l">
              <a:lnSpc>
                <a:spcPts val="10800"/>
              </a:lnSpc>
            </a:pPr>
            <a:r>
              <a:rPr lang="en-US" sz="9000">
                <a:solidFill>
                  <a:srgbClr val="000000"/>
                </a:solidFill>
                <a:latin typeface="Kollektif"/>
                <a:ea typeface="Kollektif"/>
                <a:cs typeface="Kollektif"/>
                <a:sym typeface="Kollektif"/>
              </a:rPr>
              <a:t>Methodology</a:t>
            </a:r>
          </a:p>
        </p:txBody>
      </p:sp>
      <p:sp>
        <p:nvSpPr>
          <p:cNvPr name="TextBox 4" id="4"/>
          <p:cNvSpPr txBox="true"/>
          <p:nvPr/>
        </p:nvSpPr>
        <p:spPr>
          <a:xfrm rot="0">
            <a:off x="1028700" y="4105727"/>
            <a:ext cx="11139681" cy="4194176"/>
          </a:xfrm>
          <a:prstGeom prst="rect">
            <a:avLst/>
          </a:prstGeom>
        </p:spPr>
        <p:txBody>
          <a:bodyPr anchor="t" rtlCol="false" tIns="0" lIns="0" bIns="0" rIns="0">
            <a:spAutoFit/>
          </a:bodyPr>
          <a:lstStyle/>
          <a:p>
            <a:pPr algn="l">
              <a:lnSpc>
                <a:spcPts val="5599"/>
              </a:lnSpc>
              <a:spcBef>
                <a:spcPct val="0"/>
              </a:spcBef>
            </a:pPr>
            <a:r>
              <a:rPr lang="en-US" b="true" sz="3999">
                <a:solidFill>
                  <a:srgbClr val="000000"/>
                </a:solidFill>
                <a:latin typeface="Nunito Bold"/>
                <a:ea typeface="Nunito Bold"/>
                <a:cs typeface="Nunito Bold"/>
                <a:sym typeface="Nunito Bold"/>
              </a:rPr>
              <a:t>A. Data Preprocessing and Augmentation</a:t>
            </a:r>
          </a:p>
          <a:p>
            <a:pPr algn="l">
              <a:lnSpc>
                <a:spcPts val="5599"/>
              </a:lnSpc>
              <a:spcBef>
                <a:spcPct val="0"/>
              </a:spcBef>
            </a:pPr>
          </a:p>
          <a:p>
            <a:pPr algn="l">
              <a:lnSpc>
                <a:spcPts val="5599"/>
              </a:lnSpc>
              <a:spcBef>
                <a:spcPct val="0"/>
              </a:spcBef>
            </a:pPr>
            <a:r>
              <a:rPr lang="en-US" b="true" sz="3999">
                <a:solidFill>
                  <a:srgbClr val="000000"/>
                </a:solidFill>
                <a:latin typeface="Nunito Bold"/>
                <a:ea typeface="Nunito Bold"/>
                <a:cs typeface="Nunito Bold"/>
                <a:sym typeface="Nunito Bold"/>
              </a:rPr>
              <a:t>B. Feature Extraction</a:t>
            </a:r>
          </a:p>
          <a:p>
            <a:pPr algn="l">
              <a:lnSpc>
                <a:spcPts val="5599"/>
              </a:lnSpc>
              <a:spcBef>
                <a:spcPct val="0"/>
              </a:spcBef>
            </a:pPr>
          </a:p>
          <a:p>
            <a:pPr algn="l">
              <a:lnSpc>
                <a:spcPts val="5599"/>
              </a:lnSpc>
              <a:spcBef>
                <a:spcPct val="0"/>
              </a:spcBef>
            </a:pPr>
            <a:r>
              <a:rPr lang="en-US" b="true" sz="3999">
                <a:solidFill>
                  <a:srgbClr val="000000"/>
                </a:solidFill>
                <a:latin typeface="Nunito Bold"/>
                <a:ea typeface="Nunito Bold"/>
                <a:cs typeface="Nunito Bold"/>
                <a:sym typeface="Nunito Bold"/>
              </a:rPr>
              <a:t>C. Model Training and Classification</a:t>
            </a:r>
          </a:p>
          <a:p>
            <a:pPr algn="l">
              <a:lnSpc>
                <a:spcPts val="5599"/>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9FCF3"/>
        </a:solidFill>
      </p:bgPr>
    </p:bg>
    <p:spTree>
      <p:nvGrpSpPr>
        <p:cNvPr id="1" name=""/>
        <p:cNvGrpSpPr/>
        <p:nvPr/>
      </p:nvGrpSpPr>
      <p:grpSpPr>
        <a:xfrm>
          <a:off x="0" y="0"/>
          <a:ext cx="0" cy="0"/>
          <a:chOff x="0" y="0"/>
          <a:chExt cx="0" cy="0"/>
        </a:xfrm>
      </p:grpSpPr>
      <p:sp>
        <p:nvSpPr>
          <p:cNvPr name="Freeform 2" id="2"/>
          <p:cNvSpPr/>
          <p:nvPr/>
        </p:nvSpPr>
        <p:spPr>
          <a:xfrm flipH="false" flipV="false" rot="0">
            <a:off x="1941388" y="2249850"/>
            <a:ext cx="2799606" cy="5787299"/>
          </a:xfrm>
          <a:custGeom>
            <a:avLst/>
            <a:gdLst/>
            <a:ahLst/>
            <a:cxnLst/>
            <a:rect r="r" b="b" t="t" l="l"/>
            <a:pathLst>
              <a:path h="5787299" w="2799606">
                <a:moveTo>
                  <a:pt x="0" y="0"/>
                </a:moveTo>
                <a:lnTo>
                  <a:pt x="2799606" y="0"/>
                </a:lnTo>
                <a:lnTo>
                  <a:pt x="2799606" y="5787300"/>
                </a:lnTo>
                <a:lnTo>
                  <a:pt x="0" y="5787300"/>
                </a:lnTo>
                <a:lnTo>
                  <a:pt x="0" y="0"/>
                </a:lnTo>
                <a:close/>
              </a:path>
            </a:pathLst>
          </a:custGeom>
          <a:blipFill>
            <a:blip r:embed="rId2"/>
            <a:stretch>
              <a:fillRect l="0" t="0" r="0" b="0"/>
            </a:stretch>
          </a:blipFill>
        </p:spPr>
      </p:sp>
      <p:sp>
        <p:nvSpPr>
          <p:cNvPr name="TextBox 3" id="3"/>
          <p:cNvSpPr txBox="true"/>
          <p:nvPr/>
        </p:nvSpPr>
        <p:spPr>
          <a:xfrm rot="0">
            <a:off x="5594109" y="4843735"/>
            <a:ext cx="10763668" cy="3193415"/>
          </a:xfrm>
          <a:prstGeom prst="rect">
            <a:avLst/>
          </a:prstGeom>
        </p:spPr>
        <p:txBody>
          <a:bodyPr anchor="t" rtlCol="false" tIns="0" lIns="0" bIns="0" rIns="0">
            <a:spAutoFit/>
          </a:bodyPr>
          <a:lstStyle/>
          <a:p>
            <a:pPr algn="l" marL="604519" indent="-302260" lvl="1">
              <a:lnSpc>
                <a:spcPts val="3639"/>
              </a:lnSpc>
              <a:buFont typeface="Arial"/>
              <a:buChar char="•"/>
            </a:pPr>
            <a:r>
              <a:rPr lang="en-US" b="true" sz="2799">
                <a:solidFill>
                  <a:srgbClr val="000000"/>
                </a:solidFill>
                <a:latin typeface="Nunito Bold"/>
                <a:ea typeface="Nunito Bold"/>
                <a:cs typeface="Nunito Bold"/>
                <a:sym typeface="Nunito Bold"/>
              </a:rPr>
              <a:t>Data Loading</a:t>
            </a:r>
            <a:r>
              <a:rPr lang="en-US" sz="2799">
                <a:solidFill>
                  <a:srgbClr val="000000"/>
                </a:solidFill>
                <a:latin typeface="Nunito"/>
                <a:ea typeface="Nunito"/>
                <a:cs typeface="Nunito"/>
                <a:sym typeface="Nunito"/>
              </a:rPr>
              <a:t>: Images loaded from the directory with metadata extracted from the CSV file. Each image is cropped around the lesion.</a:t>
            </a:r>
          </a:p>
          <a:p>
            <a:pPr algn="l" marL="604519" indent="-302260" lvl="1">
              <a:lnSpc>
                <a:spcPts val="3639"/>
              </a:lnSpc>
              <a:buFont typeface="Arial"/>
              <a:buChar char="•"/>
            </a:pPr>
            <a:r>
              <a:rPr lang="en-US" b="true" sz="2799">
                <a:solidFill>
                  <a:srgbClr val="000000"/>
                </a:solidFill>
                <a:latin typeface="Nunito Bold"/>
                <a:ea typeface="Nunito Bold"/>
                <a:cs typeface="Nunito Bold"/>
                <a:sym typeface="Nunito Bold"/>
              </a:rPr>
              <a:t>Data Augmentation</a:t>
            </a:r>
            <a:r>
              <a:rPr lang="en-US" sz="2799">
                <a:solidFill>
                  <a:srgbClr val="000000"/>
                </a:solidFill>
                <a:latin typeface="Nunito"/>
                <a:ea typeface="Nunito"/>
                <a:cs typeface="Nunito"/>
                <a:sym typeface="Nunito"/>
              </a:rPr>
              <a:t>: Horizontal flipping used to address class imbalance, doubling the dataset size and enhancing classifier generalization.</a:t>
            </a:r>
          </a:p>
          <a:p>
            <a:pPr algn="l">
              <a:lnSpc>
                <a:spcPts val="3639"/>
              </a:lnSpc>
            </a:pPr>
          </a:p>
        </p:txBody>
      </p:sp>
      <p:sp>
        <p:nvSpPr>
          <p:cNvPr name="TextBox 4" id="4"/>
          <p:cNvSpPr txBox="true"/>
          <p:nvPr/>
        </p:nvSpPr>
        <p:spPr>
          <a:xfrm rot="0">
            <a:off x="5594109" y="1788455"/>
            <a:ext cx="10763668" cy="2314575"/>
          </a:xfrm>
          <a:prstGeom prst="rect">
            <a:avLst/>
          </a:prstGeom>
        </p:spPr>
        <p:txBody>
          <a:bodyPr anchor="t" rtlCol="false" tIns="0" lIns="0" bIns="0" rIns="0">
            <a:spAutoFit/>
          </a:bodyPr>
          <a:lstStyle/>
          <a:p>
            <a:pPr algn="l">
              <a:lnSpc>
                <a:spcPts val="9119"/>
              </a:lnSpc>
            </a:pPr>
            <a:r>
              <a:rPr lang="en-US" sz="7599">
                <a:solidFill>
                  <a:srgbClr val="000000"/>
                </a:solidFill>
                <a:latin typeface="Kollektif"/>
                <a:ea typeface="Kollektif"/>
                <a:cs typeface="Kollektif"/>
                <a:sym typeface="Kollektif"/>
              </a:rPr>
              <a:t>A. Data Preprocessing and Augmentation</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F9FCF3"/>
        </a:solidFill>
      </p:bgPr>
    </p:bg>
    <p:spTree>
      <p:nvGrpSpPr>
        <p:cNvPr id="1" name=""/>
        <p:cNvGrpSpPr/>
        <p:nvPr/>
      </p:nvGrpSpPr>
      <p:grpSpPr>
        <a:xfrm>
          <a:off x="0" y="0"/>
          <a:ext cx="0" cy="0"/>
          <a:chOff x="0" y="0"/>
          <a:chExt cx="0" cy="0"/>
        </a:xfrm>
      </p:grpSpPr>
      <p:grpSp>
        <p:nvGrpSpPr>
          <p:cNvPr name="Group 2" id="2"/>
          <p:cNvGrpSpPr/>
          <p:nvPr/>
        </p:nvGrpSpPr>
        <p:grpSpPr>
          <a:xfrm rot="0">
            <a:off x="1028700" y="3247148"/>
            <a:ext cx="5246370" cy="6364986"/>
            <a:chOff x="0" y="0"/>
            <a:chExt cx="812800" cy="986103"/>
          </a:xfrm>
        </p:grpSpPr>
        <p:sp>
          <p:nvSpPr>
            <p:cNvPr name="Freeform 3" id="3"/>
            <p:cNvSpPr/>
            <p:nvPr/>
          </p:nvSpPr>
          <p:spPr>
            <a:xfrm flipH="false" flipV="false" rot="0">
              <a:off x="0" y="0"/>
              <a:ext cx="812800" cy="986103"/>
            </a:xfrm>
            <a:custGeom>
              <a:avLst/>
              <a:gdLst/>
              <a:ahLst/>
              <a:cxnLst/>
              <a:rect r="r" b="b" t="t" l="l"/>
              <a:pathLst>
                <a:path h="986103" w="812800">
                  <a:moveTo>
                    <a:pt x="0" y="0"/>
                  </a:moveTo>
                  <a:lnTo>
                    <a:pt x="812800" y="0"/>
                  </a:lnTo>
                  <a:lnTo>
                    <a:pt x="812800" y="986103"/>
                  </a:lnTo>
                  <a:lnTo>
                    <a:pt x="0" y="986103"/>
                  </a:lnTo>
                  <a:close/>
                </a:path>
              </a:pathLst>
            </a:custGeom>
            <a:solidFill>
              <a:srgbClr val="EDC2C2"/>
            </a:solidFill>
          </p:spPr>
        </p:sp>
        <p:sp>
          <p:nvSpPr>
            <p:cNvPr name="TextBox 4" id="4"/>
            <p:cNvSpPr txBox="true"/>
            <p:nvPr/>
          </p:nvSpPr>
          <p:spPr>
            <a:xfrm>
              <a:off x="0" y="-66675"/>
              <a:ext cx="812800" cy="1052778"/>
            </a:xfrm>
            <a:prstGeom prst="rect">
              <a:avLst/>
            </a:prstGeom>
          </p:spPr>
          <p:txBody>
            <a:bodyPr anchor="ctr" rtlCol="false" tIns="254000" lIns="254000" bIns="254000" rIns="254000"/>
            <a:lstStyle/>
            <a:p>
              <a:pPr algn="ctr">
                <a:lnSpc>
                  <a:spcPts val="5599"/>
                </a:lnSpc>
              </a:pPr>
              <a:r>
                <a:rPr lang="en-US" sz="3999" b="true">
                  <a:solidFill>
                    <a:srgbClr val="000000"/>
                  </a:solidFill>
                  <a:latin typeface="Nunito Bold"/>
                  <a:ea typeface="Nunito Bold"/>
                  <a:cs typeface="Nunito Bold"/>
                  <a:sym typeface="Nunito Bold"/>
                </a:rPr>
                <a:t>Color features</a:t>
              </a:r>
            </a:p>
            <a:p>
              <a:pPr algn="ctr">
                <a:lnSpc>
                  <a:spcPts val="5179"/>
                </a:lnSpc>
              </a:pPr>
            </a:p>
            <a:p>
              <a:pPr algn="l" marL="518163" indent="-259082" lvl="1">
                <a:lnSpc>
                  <a:spcPts val="3360"/>
                </a:lnSpc>
                <a:buFont typeface="Arial"/>
                <a:buChar char="•"/>
              </a:pPr>
              <a:r>
                <a:rPr lang="en-US" sz="2400">
                  <a:solidFill>
                    <a:srgbClr val="000000"/>
                  </a:solidFill>
                  <a:latin typeface="Nunito"/>
                  <a:ea typeface="Nunito"/>
                  <a:cs typeface="Nunito"/>
                  <a:sym typeface="Nunito"/>
                </a:rPr>
                <a:t>The </a:t>
              </a:r>
              <a:r>
                <a:rPr lang="en-US" b="true" sz="2400">
                  <a:solidFill>
                    <a:srgbClr val="000000"/>
                  </a:solidFill>
                  <a:latin typeface="Nunito Bold"/>
                  <a:ea typeface="Nunito Bold"/>
                  <a:cs typeface="Nunito Bold"/>
                  <a:sym typeface="Nunito Bold"/>
                </a:rPr>
                <a:t>color histogram</a:t>
              </a:r>
              <a:r>
                <a:rPr lang="en-US" sz="2400">
                  <a:solidFill>
                    <a:srgbClr val="000000"/>
                  </a:solidFill>
                  <a:latin typeface="Nunito"/>
                  <a:ea typeface="Nunito"/>
                  <a:cs typeface="Nunito"/>
                  <a:sym typeface="Nunito"/>
                </a:rPr>
                <a:t> of each image is computed to capture the distribution of pixel intensities, which is important for identifying different lesion types based on color differences.</a:t>
              </a:r>
            </a:p>
          </p:txBody>
        </p:sp>
      </p:grpSp>
      <p:grpSp>
        <p:nvGrpSpPr>
          <p:cNvPr name="Group 5" id="5"/>
          <p:cNvGrpSpPr/>
          <p:nvPr/>
        </p:nvGrpSpPr>
        <p:grpSpPr>
          <a:xfrm rot="0">
            <a:off x="6520815" y="3247148"/>
            <a:ext cx="5246370" cy="6364986"/>
            <a:chOff x="0" y="0"/>
            <a:chExt cx="812800" cy="986103"/>
          </a:xfrm>
        </p:grpSpPr>
        <p:sp>
          <p:nvSpPr>
            <p:cNvPr name="Freeform 6" id="6"/>
            <p:cNvSpPr/>
            <p:nvPr/>
          </p:nvSpPr>
          <p:spPr>
            <a:xfrm flipH="false" flipV="false" rot="0">
              <a:off x="0" y="0"/>
              <a:ext cx="812800" cy="986103"/>
            </a:xfrm>
            <a:custGeom>
              <a:avLst/>
              <a:gdLst/>
              <a:ahLst/>
              <a:cxnLst/>
              <a:rect r="r" b="b" t="t" l="l"/>
              <a:pathLst>
                <a:path h="986103" w="812800">
                  <a:moveTo>
                    <a:pt x="0" y="0"/>
                  </a:moveTo>
                  <a:lnTo>
                    <a:pt x="812800" y="0"/>
                  </a:lnTo>
                  <a:lnTo>
                    <a:pt x="812800" y="986103"/>
                  </a:lnTo>
                  <a:lnTo>
                    <a:pt x="0" y="986103"/>
                  </a:lnTo>
                  <a:close/>
                </a:path>
              </a:pathLst>
            </a:custGeom>
            <a:solidFill>
              <a:srgbClr val="EDC2C2"/>
            </a:solidFill>
          </p:spPr>
        </p:sp>
        <p:sp>
          <p:nvSpPr>
            <p:cNvPr name="TextBox 7" id="7"/>
            <p:cNvSpPr txBox="true"/>
            <p:nvPr/>
          </p:nvSpPr>
          <p:spPr>
            <a:xfrm>
              <a:off x="0" y="-66675"/>
              <a:ext cx="812800" cy="1052778"/>
            </a:xfrm>
            <a:prstGeom prst="rect">
              <a:avLst/>
            </a:prstGeom>
          </p:spPr>
          <p:txBody>
            <a:bodyPr anchor="ctr" rtlCol="false" tIns="254000" lIns="254000" bIns="254000" rIns="254000"/>
            <a:lstStyle/>
            <a:p>
              <a:pPr algn="ctr">
                <a:lnSpc>
                  <a:spcPts val="5599"/>
                </a:lnSpc>
              </a:pPr>
              <a:r>
                <a:rPr lang="en-US" sz="3999" b="true">
                  <a:solidFill>
                    <a:srgbClr val="000000"/>
                  </a:solidFill>
                  <a:latin typeface="Nunito Bold"/>
                  <a:ea typeface="Nunito Bold"/>
                  <a:cs typeface="Nunito Bold"/>
                  <a:sym typeface="Nunito Bold"/>
                </a:rPr>
                <a:t>Texture features</a:t>
              </a:r>
            </a:p>
            <a:p>
              <a:pPr algn="ctr">
                <a:lnSpc>
                  <a:spcPts val="5179"/>
                </a:lnSpc>
              </a:pPr>
            </a:p>
            <a:p>
              <a:pPr algn="l" marL="518163" indent="-259082" lvl="1">
                <a:lnSpc>
                  <a:spcPts val="3360"/>
                </a:lnSpc>
                <a:buFont typeface="Arial"/>
                <a:buChar char="•"/>
              </a:pPr>
              <a:r>
                <a:rPr lang="en-US" sz="2400">
                  <a:solidFill>
                    <a:srgbClr val="000000"/>
                  </a:solidFill>
                  <a:latin typeface="Nunito"/>
                  <a:ea typeface="Nunito"/>
                  <a:cs typeface="Nunito"/>
                  <a:sym typeface="Nunito"/>
                </a:rPr>
                <a:t>: </a:t>
              </a:r>
              <a:r>
                <a:rPr lang="en-US" b="true" sz="2400">
                  <a:solidFill>
                    <a:srgbClr val="000000"/>
                  </a:solidFill>
                  <a:latin typeface="Nunito Bold"/>
                  <a:ea typeface="Nunito Bold"/>
                  <a:cs typeface="Nunito Bold"/>
                  <a:sym typeface="Nunito Bold"/>
                </a:rPr>
                <a:t>Haralick texture features</a:t>
              </a:r>
              <a:r>
                <a:rPr lang="en-US" sz="2400">
                  <a:solidFill>
                    <a:srgbClr val="000000"/>
                  </a:solidFill>
                  <a:latin typeface="Nunito"/>
                  <a:ea typeface="Nunito"/>
                  <a:cs typeface="Nunito"/>
                  <a:sym typeface="Nunito"/>
                </a:rPr>
                <a:t> are extracted using the mahotas library, which quantifies texture patterns within an image and is particularly useful for distinguishing lesion types based on surface texture.</a:t>
              </a:r>
            </a:p>
          </p:txBody>
        </p:sp>
      </p:grpSp>
      <p:grpSp>
        <p:nvGrpSpPr>
          <p:cNvPr name="Group 8" id="8"/>
          <p:cNvGrpSpPr/>
          <p:nvPr/>
        </p:nvGrpSpPr>
        <p:grpSpPr>
          <a:xfrm rot="0">
            <a:off x="12012930" y="3247148"/>
            <a:ext cx="5246370" cy="6364986"/>
            <a:chOff x="0" y="0"/>
            <a:chExt cx="812800" cy="986103"/>
          </a:xfrm>
        </p:grpSpPr>
        <p:sp>
          <p:nvSpPr>
            <p:cNvPr name="Freeform 9" id="9"/>
            <p:cNvSpPr/>
            <p:nvPr/>
          </p:nvSpPr>
          <p:spPr>
            <a:xfrm flipH="false" flipV="false" rot="0">
              <a:off x="0" y="0"/>
              <a:ext cx="812800" cy="986103"/>
            </a:xfrm>
            <a:custGeom>
              <a:avLst/>
              <a:gdLst/>
              <a:ahLst/>
              <a:cxnLst/>
              <a:rect r="r" b="b" t="t" l="l"/>
              <a:pathLst>
                <a:path h="986103" w="812800">
                  <a:moveTo>
                    <a:pt x="0" y="0"/>
                  </a:moveTo>
                  <a:lnTo>
                    <a:pt x="812800" y="0"/>
                  </a:lnTo>
                  <a:lnTo>
                    <a:pt x="812800" y="986103"/>
                  </a:lnTo>
                  <a:lnTo>
                    <a:pt x="0" y="986103"/>
                  </a:lnTo>
                  <a:close/>
                </a:path>
              </a:pathLst>
            </a:custGeom>
            <a:solidFill>
              <a:srgbClr val="EDC2C2"/>
            </a:solidFill>
          </p:spPr>
        </p:sp>
        <p:sp>
          <p:nvSpPr>
            <p:cNvPr name="TextBox 10" id="10"/>
            <p:cNvSpPr txBox="true"/>
            <p:nvPr/>
          </p:nvSpPr>
          <p:spPr>
            <a:xfrm>
              <a:off x="0" y="-66675"/>
              <a:ext cx="812800" cy="1052778"/>
            </a:xfrm>
            <a:prstGeom prst="rect">
              <a:avLst/>
            </a:prstGeom>
          </p:spPr>
          <p:txBody>
            <a:bodyPr anchor="ctr" rtlCol="false" tIns="254000" lIns="254000" bIns="254000" rIns="254000"/>
            <a:lstStyle/>
            <a:p>
              <a:pPr algn="ctr">
                <a:lnSpc>
                  <a:spcPts val="5599"/>
                </a:lnSpc>
              </a:pPr>
            </a:p>
            <a:p>
              <a:pPr algn="ctr">
                <a:lnSpc>
                  <a:spcPts val="5599"/>
                </a:lnSpc>
              </a:pPr>
              <a:r>
                <a:rPr lang="en-US" sz="3999" b="true">
                  <a:solidFill>
                    <a:srgbClr val="000000"/>
                  </a:solidFill>
                  <a:latin typeface="Nunito Bold"/>
                  <a:ea typeface="Nunito Bold"/>
                  <a:cs typeface="Nunito Bold"/>
                  <a:sym typeface="Nunito Bold"/>
                </a:rPr>
                <a:t>Shape features</a:t>
              </a:r>
            </a:p>
            <a:p>
              <a:pPr algn="ctr">
                <a:lnSpc>
                  <a:spcPts val="5599"/>
                </a:lnSpc>
              </a:pPr>
            </a:p>
            <a:p>
              <a:pPr algn="l" marL="518163" indent="-259082" lvl="1">
                <a:lnSpc>
                  <a:spcPts val="3360"/>
                </a:lnSpc>
                <a:buFont typeface="Arial"/>
                <a:buChar char="•"/>
              </a:pPr>
              <a:r>
                <a:rPr lang="en-US" b="true" sz="2400">
                  <a:solidFill>
                    <a:srgbClr val="000000"/>
                  </a:solidFill>
                  <a:latin typeface="Nunito Bold"/>
                  <a:ea typeface="Nunito Bold"/>
                  <a:cs typeface="Nunito Bold"/>
                  <a:sym typeface="Nunito Bold"/>
                </a:rPr>
                <a:t>Hu Moments</a:t>
              </a:r>
              <a:r>
                <a:rPr lang="en-US" sz="2400">
                  <a:solidFill>
                    <a:srgbClr val="000000"/>
                  </a:solidFill>
                  <a:latin typeface="Nunito"/>
                  <a:ea typeface="Nunito"/>
                  <a:cs typeface="Nunito"/>
                  <a:sym typeface="Nunito"/>
                </a:rPr>
                <a:t> are used to capture the shape of the lesions, since they are invariant to image transformations such as scaling, rotation, and translation, making them robust features for shape classification.</a:t>
              </a:r>
            </a:p>
          </p:txBody>
        </p:sp>
      </p:grpSp>
      <p:sp>
        <p:nvSpPr>
          <p:cNvPr name="TextBox 11" id="11"/>
          <p:cNvSpPr txBox="true"/>
          <p:nvPr/>
        </p:nvSpPr>
        <p:spPr>
          <a:xfrm rot="0">
            <a:off x="1028700" y="1019175"/>
            <a:ext cx="11865260" cy="1381125"/>
          </a:xfrm>
          <a:prstGeom prst="rect">
            <a:avLst/>
          </a:prstGeom>
        </p:spPr>
        <p:txBody>
          <a:bodyPr anchor="t" rtlCol="false" tIns="0" lIns="0" bIns="0" rIns="0">
            <a:spAutoFit/>
          </a:bodyPr>
          <a:lstStyle/>
          <a:p>
            <a:pPr algn="l">
              <a:lnSpc>
                <a:spcPts val="10800"/>
              </a:lnSpc>
            </a:pPr>
            <a:r>
              <a:rPr lang="en-US" sz="9000">
                <a:solidFill>
                  <a:srgbClr val="000000"/>
                </a:solidFill>
                <a:latin typeface="Kollektif"/>
                <a:ea typeface="Kollektif"/>
                <a:cs typeface="Kollektif"/>
                <a:sym typeface="Kollektif"/>
              </a:rPr>
              <a:t>B. Feature Extraction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9FCF3"/>
        </a:solidFill>
      </p:bgPr>
    </p:bg>
    <p:spTree>
      <p:nvGrpSpPr>
        <p:cNvPr id="1" name=""/>
        <p:cNvGrpSpPr/>
        <p:nvPr/>
      </p:nvGrpSpPr>
      <p:grpSpPr>
        <a:xfrm>
          <a:off x="0" y="0"/>
          <a:ext cx="0" cy="0"/>
          <a:chOff x="0" y="0"/>
          <a:chExt cx="0" cy="0"/>
        </a:xfrm>
      </p:grpSpPr>
      <p:grpSp>
        <p:nvGrpSpPr>
          <p:cNvPr name="Group 2" id="2"/>
          <p:cNvGrpSpPr/>
          <p:nvPr/>
        </p:nvGrpSpPr>
        <p:grpSpPr>
          <a:xfrm rot="0">
            <a:off x="1028700" y="3247148"/>
            <a:ext cx="5246370" cy="6364986"/>
            <a:chOff x="0" y="0"/>
            <a:chExt cx="812800" cy="986103"/>
          </a:xfrm>
        </p:grpSpPr>
        <p:sp>
          <p:nvSpPr>
            <p:cNvPr name="Freeform 3" id="3"/>
            <p:cNvSpPr/>
            <p:nvPr/>
          </p:nvSpPr>
          <p:spPr>
            <a:xfrm flipH="false" flipV="false" rot="0">
              <a:off x="0" y="0"/>
              <a:ext cx="812800" cy="986103"/>
            </a:xfrm>
            <a:custGeom>
              <a:avLst/>
              <a:gdLst/>
              <a:ahLst/>
              <a:cxnLst/>
              <a:rect r="r" b="b" t="t" l="l"/>
              <a:pathLst>
                <a:path h="986103" w="812800">
                  <a:moveTo>
                    <a:pt x="0" y="0"/>
                  </a:moveTo>
                  <a:lnTo>
                    <a:pt x="812800" y="0"/>
                  </a:lnTo>
                  <a:lnTo>
                    <a:pt x="812800" y="986103"/>
                  </a:lnTo>
                  <a:lnTo>
                    <a:pt x="0" y="986103"/>
                  </a:lnTo>
                  <a:close/>
                </a:path>
              </a:pathLst>
            </a:custGeom>
            <a:solidFill>
              <a:srgbClr val="EDC2C2"/>
            </a:solidFill>
          </p:spPr>
        </p:sp>
        <p:sp>
          <p:nvSpPr>
            <p:cNvPr name="TextBox 4" id="4"/>
            <p:cNvSpPr txBox="true"/>
            <p:nvPr/>
          </p:nvSpPr>
          <p:spPr>
            <a:xfrm>
              <a:off x="0" y="-66675"/>
              <a:ext cx="812800" cy="1052778"/>
            </a:xfrm>
            <a:prstGeom prst="rect">
              <a:avLst/>
            </a:prstGeom>
          </p:spPr>
          <p:txBody>
            <a:bodyPr anchor="ctr" rtlCol="false" tIns="254000" lIns="254000" bIns="254000" rIns="254000"/>
            <a:lstStyle/>
            <a:p>
              <a:pPr algn="ctr">
                <a:lnSpc>
                  <a:spcPts val="5599"/>
                </a:lnSpc>
              </a:pPr>
              <a:r>
                <a:rPr lang="en-US" sz="3999" b="true">
                  <a:solidFill>
                    <a:srgbClr val="000000"/>
                  </a:solidFill>
                  <a:latin typeface="Nunito Bold"/>
                  <a:ea typeface="Nunito Bold"/>
                  <a:cs typeface="Nunito Bold"/>
                  <a:sym typeface="Nunito Bold"/>
                </a:rPr>
                <a:t>Color features</a:t>
              </a:r>
            </a:p>
            <a:p>
              <a:pPr algn="ctr">
                <a:lnSpc>
                  <a:spcPts val="5179"/>
                </a:lnSpc>
              </a:pPr>
            </a:p>
            <a:p>
              <a:pPr algn="l" marL="518163" indent="-259082" lvl="1">
                <a:lnSpc>
                  <a:spcPts val="3360"/>
                </a:lnSpc>
                <a:buFont typeface="Arial"/>
                <a:buChar char="•"/>
              </a:pPr>
              <a:r>
                <a:rPr lang="en-US" sz="2400">
                  <a:solidFill>
                    <a:srgbClr val="000000"/>
                  </a:solidFill>
                  <a:latin typeface="Nunito"/>
                  <a:ea typeface="Nunito"/>
                  <a:cs typeface="Nunito"/>
                  <a:sym typeface="Nunito"/>
                </a:rPr>
                <a:t>The </a:t>
              </a:r>
              <a:r>
                <a:rPr lang="en-US" b="true" sz="2400">
                  <a:solidFill>
                    <a:srgbClr val="000000"/>
                  </a:solidFill>
                  <a:latin typeface="Nunito Bold"/>
                  <a:ea typeface="Nunito Bold"/>
                  <a:cs typeface="Nunito Bold"/>
                  <a:sym typeface="Nunito Bold"/>
                </a:rPr>
                <a:t>color histogram</a:t>
              </a:r>
              <a:r>
                <a:rPr lang="en-US" sz="2400">
                  <a:solidFill>
                    <a:srgbClr val="000000"/>
                  </a:solidFill>
                  <a:latin typeface="Nunito"/>
                  <a:ea typeface="Nunito"/>
                  <a:cs typeface="Nunito"/>
                  <a:sym typeface="Nunito"/>
                </a:rPr>
                <a:t> of each image is computed to capture the distribution of pixel intensities, which is important for identifying different lesion types based on color differences.</a:t>
              </a:r>
            </a:p>
          </p:txBody>
        </p:sp>
      </p:grpSp>
      <p:sp>
        <p:nvSpPr>
          <p:cNvPr name="Freeform 5" id="5"/>
          <p:cNvSpPr/>
          <p:nvPr/>
        </p:nvSpPr>
        <p:spPr>
          <a:xfrm flipH="false" flipV="false" rot="0">
            <a:off x="6626602" y="3247148"/>
            <a:ext cx="11152940" cy="1808201"/>
          </a:xfrm>
          <a:custGeom>
            <a:avLst/>
            <a:gdLst/>
            <a:ahLst/>
            <a:cxnLst/>
            <a:rect r="r" b="b" t="t" l="l"/>
            <a:pathLst>
              <a:path h="1808201" w="11152940">
                <a:moveTo>
                  <a:pt x="0" y="0"/>
                </a:moveTo>
                <a:lnTo>
                  <a:pt x="11152940" y="0"/>
                </a:lnTo>
                <a:lnTo>
                  <a:pt x="11152940" y="1808201"/>
                </a:lnTo>
                <a:lnTo>
                  <a:pt x="0" y="1808201"/>
                </a:lnTo>
                <a:lnTo>
                  <a:pt x="0" y="0"/>
                </a:lnTo>
                <a:close/>
              </a:path>
            </a:pathLst>
          </a:custGeom>
          <a:blipFill>
            <a:blip r:embed="rId2"/>
            <a:stretch>
              <a:fillRect l="0" t="0" r="-1329" b="0"/>
            </a:stretch>
          </a:blipFill>
        </p:spPr>
      </p:sp>
      <p:sp>
        <p:nvSpPr>
          <p:cNvPr name="Freeform 6" id="6"/>
          <p:cNvSpPr/>
          <p:nvPr/>
        </p:nvSpPr>
        <p:spPr>
          <a:xfrm flipH="false" flipV="false" rot="0">
            <a:off x="9378466" y="5143500"/>
            <a:ext cx="5649212" cy="4262766"/>
          </a:xfrm>
          <a:custGeom>
            <a:avLst/>
            <a:gdLst/>
            <a:ahLst/>
            <a:cxnLst/>
            <a:rect r="r" b="b" t="t" l="l"/>
            <a:pathLst>
              <a:path h="4262766" w="5649212">
                <a:moveTo>
                  <a:pt x="0" y="0"/>
                </a:moveTo>
                <a:lnTo>
                  <a:pt x="5649212" y="0"/>
                </a:lnTo>
                <a:lnTo>
                  <a:pt x="5649212" y="4262766"/>
                </a:lnTo>
                <a:lnTo>
                  <a:pt x="0" y="4262766"/>
                </a:lnTo>
                <a:lnTo>
                  <a:pt x="0" y="0"/>
                </a:lnTo>
                <a:close/>
              </a:path>
            </a:pathLst>
          </a:custGeom>
          <a:blipFill>
            <a:blip r:embed="rId3"/>
            <a:stretch>
              <a:fillRect l="0" t="-256" r="0" b="-256"/>
            </a:stretch>
          </a:blipFill>
        </p:spPr>
      </p:sp>
      <p:sp>
        <p:nvSpPr>
          <p:cNvPr name="TextBox 7" id="7"/>
          <p:cNvSpPr txBox="true"/>
          <p:nvPr/>
        </p:nvSpPr>
        <p:spPr>
          <a:xfrm rot="0">
            <a:off x="1028700" y="1019175"/>
            <a:ext cx="11865260" cy="1381125"/>
          </a:xfrm>
          <a:prstGeom prst="rect">
            <a:avLst/>
          </a:prstGeom>
        </p:spPr>
        <p:txBody>
          <a:bodyPr anchor="t" rtlCol="false" tIns="0" lIns="0" bIns="0" rIns="0">
            <a:spAutoFit/>
          </a:bodyPr>
          <a:lstStyle/>
          <a:p>
            <a:pPr algn="l">
              <a:lnSpc>
                <a:spcPts val="10800"/>
              </a:lnSpc>
            </a:pPr>
            <a:r>
              <a:rPr lang="en-US" sz="9000">
                <a:solidFill>
                  <a:srgbClr val="000000"/>
                </a:solidFill>
                <a:latin typeface="Kollektif"/>
                <a:ea typeface="Kollektif"/>
                <a:cs typeface="Kollektif"/>
                <a:sym typeface="Kollektif"/>
              </a:rPr>
              <a:t>B. Feature Extraction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9FCF3"/>
        </a:solidFill>
      </p:bgPr>
    </p:bg>
    <p:spTree>
      <p:nvGrpSpPr>
        <p:cNvPr id="1" name=""/>
        <p:cNvGrpSpPr/>
        <p:nvPr/>
      </p:nvGrpSpPr>
      <p:grpSpPr>
        <a:xfrm>
          <a:off x="0" y="0"/>
          <a:ext cx="0" cy="0"/>
          <a:chOff x="0" y="0"/>
          <a:chExt cx="0" cy="0"/>
        </a:xfrm>
      </p:grpSpPr>
      <p:grpSp>
        <p:nvGrpSpPr>
          <p:cNvPr name="Group 2" id="2"/>
          <p:cNvGrpSpPr/>
          <p:nvPr/>
        </p:nvGrpSpPr>
        <p:grpSpPr>
          <a:xfrm rot="0">
            <a:off x="1028700" y="3247148"/>
            <a:ext cx="5246370" cy="6364986"/>
            <a:chOff x="0" y="0"/>
            <a:chExt cx="812800" cy="986103"/>
          </a:xfrm>
        </p:grpSpPr>
        <p:sp>
          <p:nvSpPr>
            <p:cNvPr name="Freeform 3" id="3"/>
            <p:cNvSpPr/>
            <p:nvPr/>
          </p:nvSpPr>
          <p:spPr>
            <a:xfrm flipH="false" flipV="false" rot="0">
              <a:off x="0" y="0"/>
              <a:ext cx="812800" cy="986103"/>
            </a:xfrm>
            <a:custGeom>
              <a:avLst/>
              <a:gdLst/>
              <a:ahLst/>
              <a:cxnLst/>
              <a:rect r="r" b="b" t="t" l="l"/>
              <a:pathLst>
                <a:path h="986103" w="812800">
                  <a:moveTo>
                    <a:pt x="0" y="0"/>
                  </a:moveTo>
                  <a:lnTo>
                    <a:pt x="812800" y="0"/>
                  </a:lnTo>
                  <a:lnTo>
                    <a:pt x="812800" y="986103"/>
                  </a:lnTo>
                  <a:lnTo>
                    <a:pt x="0" y="986103"/>
                  </a:lnTo>
                  <a:close/>
                </a:path>
              </a:pathLst>
            </a:custGeom>
            <a:solidFill>
              <a:srgbClr val="EDC2C2"/>
            </a:solidFill>
          </p:spPr>
        </p:sp>
        <p:sp>
          <p:nvSpPr>
            <p:cNvPr name="TextBox 4" id="4"/>
            <p:cNvSpPr txBox="true"/>
            <p:nvPr/>
          </p:nvSpPr>
          <p:spPr>
            <a:xfrm>
              <a:off x="0" y="-66675"/>
              <a:ext cx="812800" cy="1052778"/>
            </a:xfrm>
            <a:prstGeom prst="rect">
              <a:avLst/>
            </a:prstGeom>
          </p:spPr>
          <p:txBody>
            <a:bodyPr anchor="ctr" rtlCol="false" tIns="254000" lIns="254000" bIns="254000" rIns="254000"/>
            <a:lstStyle/>
            <a:p>
              <a:pPr algn="ctr">
                <a:lnSpc>
                  <a:spcPts val="5599"/>
                </a:lnSpc>
              </a:pPr>
              <a:r>
                <a:rPr lang="en-US" sz="3999" b="true">
                  <a:solidFill>
                    <a:srgbClr val="000000"/>
                  </a:solidFill>
                  <a:latin typeface="Nunito Bold"/>
                  <a:ea typeface="Nunito Bold"/>
                  <a:cs typeface="Nunito Bold"/>
                  <a:sym typeface="Nunito Bold"/>
                </a:rPr>
                <a:t>Texture features</a:t>
              </a:r>
            </a:p>
            <a:p>
              <a:pPr algn="ctr">
                <a:lnSpc>
                  <a:spcPts val="5179"/>
                </a:lnSpc>
              </a:pPr>
            </a:p>
            <a:p>
              <a:pPr algn="l" marL="518163" indent="-259082" lvl="1">
                <a:lnSpc>
                  <a:spcPts val="3360"/>
                </a:lnSpc>
                <a:buFont typeface="Arial"/>
                <a:buChar char="•"/>
              </a:pPr>
              <a:r>
                <a:rPr lang="en-US" b="true" sz="2400">
                  <a:solidFill>
                    <a:srgbClr val="000000"/>
                  </a:solidFill>
                  <a:latin typeface="Nunito Bold"/>
                  <a:ea typeface="Nunito Bold"/>
                  <a:cs typeface="Nunito Bold"/>
                  <a:sym typeface="Nunito Bold"/>
                </a:rPr>
                <a:t>Haralick texture features</a:t>
              </a:r>
              <a:r>
                <a:rPr lang="en-US" sz="2400">
                  <a:solidFill>
                    <a:srgbClr val="000000"/>
                  </a:solidFill>
                  <a:latin typeface="Nunito"/>
                  <a:ea typeface="Nunito"/>
                  <a:cs typeface="Nunito"/>
                  <a:sym typeface="Nunito"/>
                </a:rPr>
                <a:t> are extracted using the mahotas library, which quantifies texture patterns within an image and is particularly useful for distinguishing lesion types based on surface texture.</a:t>
              </a:r>
            </a:p>
          </p:txBody>
        </p:sp>
      </p:grpSp>
      <p:sp>
        <p:nvSpPr>
          <p:cNvPr name="Freeform 5" id="5"/>
          <p:cNvSpPr/>
          <p:nvPr/>
        </p:nvSpPr>
        <p:spPr>
          <a:xfrm flipH="false" flipV="false" rot="0">
            <a:off x="6565756" y="3247148"/>
            <a:ext cx="10829676" cy="1955586"/>
          </a:xfrm>
          <a:custGeom>
            <a:avLst/>
            <a:gdLst/>
            <a:ahLst/>
            <a:cxnLst/>
            <a:rect r="r" b="b" t="t" l="l"/>
            <a:pathLst>
              <a:path h="1955586" w="10829676">
                <a:moveTo>
                  <a:pt x="0" y="0"/>
                </a:moveTo>
                <a:lnTo>
                  <a:pt x="10829677" y="0"/>
                </a:lnTo>
                <a:lnTo>
                  <a:pt x="10829677" y="1955586"/>
                </a:lnTo>
                <a:lnTo>
                  <a:pt x="0" y="1955586"/>
                </a:lnTo>
                <a:lnTo>
                  <a:pt x="0" y="0"/>
                </a:lnTo>
                <a:close/>
              </a:path>
            </a:pathLst>
          </a:custGeom>
          <a:blipFill>
            <a:blip r:embed="rId2"/>
            <a:stretch>
              <a:fillRect l="0" t="0" r="0" b="0"/>
            </a:stretch>
          </a:blipFill>
        </p:spPr>
      </p:sp>
      <p:sp>
        <p:nvSpPr>
          <p:cNvPr name="Freeform 6" id="6"/>
          <p:cNvSpPr/>
          <p:nvPr/>
        </p:nvSpPr>
        <p:spPr>
          <a:xfrm flipH="false" flipV="false" rot="0">
            <a:off x="7469538" y="6050459"/>
            <a:ext cx="9022113" cy="3180295"/>
          </a:xfrm>
          <a:custGeom>
            <a:avLst/>
            <a:gdLst/>
            <a:ahLst/>
            <a:cxnLst/>
            <a:rect r="r" b="b" t="t" l="l"/>
            <a:pathLst>
              <a:path h="3180295" w="9022113">
                <a:moveTo>
                  <a:pt x="0" y="0"/>
                </a:moveTo>
                <a:lnTo>
                  <a:pt x="9022113" y="0"/>
                </a:lnTo>
                <a:lnTo>
                  <a:pt x="9022113" y="3180295"/>
                </a:lnTo>
                <a:lnTo>
                  <a:pt x="0" y="3180295"/>
                </a:lnTo>
                <a:lnTo>
                  <a:pt x="0" y="0"/>
                </a:lnTo>
                <a:close/>
              </a:path>
            </a:pathLst>
          </a:custGeom>
          <a:blipFill>
            <a:blip r:embed="rId3"/>
            <a:stretch>
              <a:fillRect l="0" t="0" r="0" b="0"/>
            </a:stretch>
          </a:blipFill>
        </p:spPr>
      </p:sp>
      <p:sp>
        <p:nvSpPr>
          <p:cNvPr name="TextBox 7" id="7"/>
          <p:cNvSpPr txBox="true"/>
          <p:nvPr/>
        </p:nvSpPr>
        <p:spPr>
          <a:xfrm rot="0">
            <a:off x="1028700" y="1019175"/>
            <a:ext cx="11865260" cy="1381125"/>
          </a:xfrm>
          <a:prstGeom prst="rect">
            <a:avLst/>
          </a:prstGeom>
        </p:spPr>
        <p:txBody>
          <a:bodyPr anchor="t" rtlCol="false" tIns="0" lIns="0" bIns="0" rIns="0">
            <a:spAutoFit/>
          </a:bodyPr>
          <a:lstStyle/>
          <a:p>
            <a:pPr algn="l">
              <a:lnSpc>
                <a:spcPts val="10800"/>
              </a:lnSpc>
            </a:pPr>
            <a:r>
              <a:rPr lang="en-US" sz="9000">
                <a:solidFill>
                  <a:srgbClr val="000000"/>
                </a:solidFill>
                <a:latin typeface="Kollektif"/>
                <a:ea typeface="Kollektif"/>
                <a:cs typeface="Kollektif"/>
                <a:sym typeface="Kollektif"/>
              </a:rPr>
              <a:t>B. Feature Extraction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DAGVx20uqRc</dc:identifier>
  <dcterms:modified xsi:type="dcterms:W3CDTF">2011-08-01T06:04:30Z</dcterms:modified>
  <cp:revision>1</cp:revision>
  <dc:title>Skin Lesion Classification using ML Models</dc:title>
</cp:coreProperties>
</file>